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67" r:id="rId3"/>
    <p:sldId id="285" r:id="rId4"/>
    <p:sldId id="308" r:id="rId5"/>
    <p:sldId id="296" r:id="rId6"/>
    <p:sldId id="298" r:id="rId7"/>
    <p:sldId id="301" r:id="rId8"/>
    <p:sldId id="275" r:id="rId9"/>
    <p:sldId id="302" r:id="rId10"/>
    <p:sldId id="303" r:id="rId11"/>
    <p:sldId id="309" r:id="rId12"/>
    <p:sldId id="304" r:id="rId13"/>
    <p:sldId id="305" r:id="rId14"/>
    <p:sldId id="306" r:id="rId15"/>
    <p:sldId id="307" r:id="rId16"/>
    <p:sldId id="300" r:id="rId17"/>
    <p:sldId id="311" r:id="rId18"/>
    <p:sldId id="312" r:id="rId19"/>
    <p:sldId id="313" r:id="rId20"/>
    <p:sldId id="315" r:id="rId21"/>
    <p:sldId id="314" r:id="rId22"/>
    <p:sldId id="316" r:id="rId23"/>
    <p:sldId id="318" r:id="rId24"/>
    <p:sldId id="319" r:id="rId25"/>
    <p:sldId id="320" r:id="rId26"/>
    <p:sldId id="322" r:id="rId27"/>
    <p:sldId id="321" r:id="rId28"/>
    <p:sldId id="323" r:id="rId29"/>
    <p:sldId id="295" r:id="rId30"/>
    <p:sldId id="271" r:id="rId31"/>
    <p:sldId id="273" r:id="rId32"/>
    <p:sldId id="299" r:id="rId33"/>
    <p:sldId id="258" r:id="rId34"/>
    <p:sldId id="272" r:id="rId35"/>
    <p:sldId id="274" r:id="rId36"/>
    <p:sldId id="276" r:id="rId37"/>
    <p:sldId id="280" r:id="rId38"/>
    <p:sldId id="277" r:id="rId39"/>
    <p:sldId id="278" r:id="rId40"/>
    <p:sldId id="286" r:id="rId41"/>
    <p:sldId id="281" r:id="rId42"/>
    <p:sldId id="282" r:id="rId43"/>
    <p:sldId id="283" r:id="rId44"/>
    <p:sldId id="284" r:id="rId45"/>
    <p:sldId id="291" r:id="rId46"/>
    <p:sldId id="290" r:id="rId47"/>
    <p:sldId id="289" r:id="rId48"/>
    <p:sldId id="29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9FD9240-9869-46AA-8D30-4A674DB7EFCB}">
          <p14:sldIdLst>
            <p14:sldId id="288"/>
            <p14:sldId id="267"/>
            <p14:sldId id="285"/>
            <p14:sldId id="308"/>
            <p14:sldId id="296"/>
            <p14:sldId id="298"/>
            <p14:sldId id="301"/>
            <p14:sldId id="275"/>
            <p14:sldId id="302"/>
            <p14:sldId id="303"/>
            <p14:sldId id="309"/>
            <p14:sldId id="304"/>
            <p14:sldId id="305"/>
            <p14:sldId id="306"/>
            <p14:sldId id="307"/>
            <p14:sldId id="300"/>
            <p14:sldId id="311"/>
            <p14:sldId id="312"/>
            <p14:sldId id="313"/>
            <p14:sldId id="315"/>
            <p14:sldId id="314"/>
            <p14:sldId id="316"/>
            <p14:sldId id="318"/>
            <p14:sldId id="319"/>
            <p14:sldId id="320"/>
            <p14:sldId id="322"/>
            <p14:sldId id="321"/>
            <p14:sldId id="323"/>
            <p14:sldId id="295"/>
            <p14:sldId id="271"/>
            <p14:sldId id="273"/>
            <p14:sldId id="299"/>
            <p14:sldId id="258"/>
            <p14:sldId id="272"/>
            <p14:sldId id="274"/>
            <p14:sldId id="276"/>
            <p14:sldId id="280"/>
            <p14:sldId id="277"/>
            <p14:sldId id="278"/>
            <p14:sldId id="286"/>
            <p14:sldId id="281"/>
            <p14:sldId id="282"/>
            <p14:sldId id="283"/>
            <p14:sldId id="284"/>
            <p14:sldId id="291"/>
            <p14:sldId id="290"/>
            <p14:sldId id="289"/>
            <p14:sldId id="294"/>
          </p14:sldIdLst>
        </p14:section>
        <p14:section name="제목 없는 구역" id="{C081CE6C-6197-4B6B-90C5-E7FE6BA4F10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1DE"/>
    <a:srgbClr val="F5C693"/>
    <a:srgbClr val="F6C30A"/>
    <a:srgbClr val="FFD966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6B9B0-3D75-471D-8E58-2BFE58C3A385}" v="2838" dt="2022-09-29T06:25:25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3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7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0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3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5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7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9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mtm95@nav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ysharp/ZLogger" TargetMode="External"/><Relationship Id="rId3" Type="http://schemas.openxmlformats.org/officeDocument/2006/relationships/hyperlink" Target="https://gist.github.com/jacking75/21ec0c29bda2af62be9985f628125e00" TargetMode="External"/><Relationship Id="rId7" Type="http://schemas.openxmlformats.org/officeDocument/2006/relationships/hyperlink" Target="http://redisgate.kr/redis/introduction/redis_intro.php" TargetMode="External"/><Relationship Id="rId2" Type="http://schemas.openxmlformats.org/officeDocument/2006/relationships/hyperlink" Target="https://learn.microsoft.com/ko-kr/aspnet/core/?view=aspnetcore-6.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dis.io/docs/data-types/" TargetMode="External"/><Relationship Id="rId5" Type="http://schemas.openxmlformats.org/officeDocument/2006/relationships/hyperlink" Target="https://www.learndapper.com/" TargetMode="External"/><Relationship Id="rId4" Type="http://schemas.openxmlformats.org/officeDocument/2006/relationships/hyperlink" Target="https://dapper-tutorial.net/dapper" TargetMode="External"/><Relationship Id="rId9" Type="http://schemas.openxmlformats.org/officeDocument/2006/relationships/hyperlink" Target="https://jacking75.github.io/NET_lib_ZLogge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ydtjr0316/HellGate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hyperlink" Target="https://youtu.be/ESPotuZG0UY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SPpXXZsoVs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9AD021-60EF-4091-B063-CF1551C2AD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CD7843-E9C0-4F9A-951F-28D165599991}"/>
              </a:ext>
            </a:extLst>
          </p:cNvPr>
          <p:cNvSpPr/>
          <p:nvPr/>
        </p:nvSpPr>
        <p:spPr>
          <a:xfrm>
            <a:off x="3874416" y="1207416"/>
            <a:ext cx="4443167" cy="4443167"/>
          </a:xfrm>
          <a:prstGeom prst="rect">
            <a:avLst/>
          </a:prstGeom>
          <a:solidFill>
            <a:srgbClr val="F6C30A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266700" dist="114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4000" rtlCol="0" anchor="t"/>
          <a:lstStyle/>
          <a:p>
            <a:pPr algn="ctr" latinLnBrk="0">
              <a:defRPr/>
            </a:pPr>
            <a:endParaRPr lang="en-US" altLang="ko-KR" sz="3700" b="1" i="1" kern="0" dirty="0">
              <a:solidFill>
                <a:srgbClr val="5B9BD5">
                  <a:lumMod val="50000"/>
                </a:srgbClr>
              </a:solidFill>
              <a:latin typeface="나눔"/>
            </a:endParaRPr>
          </a:p>
          <a:p>
            <a:pPr algn="ctr" latinLnBrk="0">
              <a:defRPr/>
            </a:pPr>
            <a:r>
              <a:rPr lang="en-US" altLang="ko-KR" sz="4000" b="1" i="1" kern="0" dirty="0">
                <a:solidFill>
                  <a:srgbClr val="5B9BD5">
                    <a:lumMod val="50000"/>
                  </a:srgbClr>
                </a:solidFill>
                <a:latin typeface="나눔"/>
              </a:rPr>
              <a:t>PORTFOLIO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22E0A-710E-4455-9BE9-25B9506E407B}"/>
              </a:ext>
            </a:extLst>
          </p:cNvPr>
          <p:cNvSpPr/>
          <p:nvPr/>
        </p:nvSpPr>
        <p:spPr>
          <a:xfrm>
            <a:off x="3874416" y="4025245"/>
            <a:ext cx="4443166" cy="16253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4091234" y="4744390"/>
            <a:ext cx="1800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4091234" y="4744390"/>
            <a:ext cx="1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53AA1F-D1C2-42B7-B8CF-9205CD560031}"/>
              </a:ext>
            </a:extLst>
          </p:cNvPr>
          <p:cNvSpPr txBox="1"/>
          <p:nvPr/>
        </p:nvSpPr>
        <p:spPr>
          <a:xfrm>
            <a:off x="3999322" y="4344280"/>
            <a:ext cx="234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이용석</a:t>
            </a:r>
            <a:endParaRPr lang="ko-KR" altLang="en-US" sz="2000" b="1" dirty="0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D56232-7790-4FFC-A72F-364A05C33378}"/>
              </a:ext>
            </a:extLst>
          </p:cNvPr>
          <p:cNvSpPr txBox="1"/>
          <p:nvPr/>
        </p:nvSpPr>
        <p:spPr>
          <a:xfrm>
            <a:off x="3999322" y="4912593"/>
            <a:ext cx="260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E-MAIL. </a:t>
            </a:r>
            <a:r>
              <a:rPr lang="en-US" altLang="ko-KR" sz="1200" kern="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2"/>
              </a:rPr>
              <a:t>emtm95@naver.com</a:t>
            </a:r>
            <a:endParaRPr lang="en-US" altLang="ko-KR" sz="1200" kern="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kern="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TEL. 010 - 3915 - 6040</a:t>
            </a:r>
            <a:endParaRPr lang="ko-KR" altLang="en-US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274BE21-9EBF-499D-AC8D-11DFEE1AFC47}"/>
              </a:ext>
            </a:extLst>
          </p:cNvPr>
          <p:cNvCxnSpPr>
            <a:cxnSpLocks/>
          </p:cNvCxnSpPr>
          <p:nvPr/>
        </p:nvCxnSpPr>
        <p:spPr>
          <a:xfrm>
            <a:off x="156000" y="180681"/>
            <a:ext cx="11880000" cy="0"/>
          </a:xfrm>
          <a:prstGeom prst="line">
            <a:avLst/>
          </a:prstGeom>
          <a:ln w="1016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9B1E5E1-F4CC-492C-A621-E6C5D3E3F509}"/>
              </a:ext>
            </a:extLst>
          </p:cNvPr>
          <p:cNvCxnSpPr>
            <a:cxnSpLocks/>
          </p:cNvCxnSpPr>
          <p:nvPr/>
        </p:nvCxnSpPr>
        <p:spPr>
          <a:xfrm>
            <a:off x="156000" y="6628615"/>
            <a:ext cx="11880000" cy="0"/>
          </a:xfrm>
          <a:prstGeom prst="line">
            <a:avLst/>
          </a:prstGeom>
          <a:ln w="1016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53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필드 입장 &amp; </a:t>
            </a:r>
            <a:r>
              <a:rPr lang="ko-KR" altLang="en-US" sz="2000" b="1" kern="0" dirty="0" err="1">
                <a:ea typeface="맑은 고딕"/>
              </a:rPr>
              <a:t>Item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ko-KR" altLang="en-US" sz="2000" b="1" kern="0" dirty="0" err="1">
                <a:ea typeface="맑은 고딕"/>
              </a:rPr>
              <a:t>Load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777057" y="4668596"/>
            <a:ext cx="5078459" cy="1773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AddCharacter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이미 존재하는 캐릭터인지 검증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채널 접속의 최대치를 넘기지 않았는지 검증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 완료 후 캐릭터를 관리하는 두개의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Dictionary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추가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Key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값이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Nickname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r>
              <a:rPr lang="en-US" altLang="ko-KR" sz="1200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Dic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귓속말 같은 컨텐츠를 위해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FEFE0-45FA-13F5-4355-78EE8878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7" y="1401490"/>
            <a:ext cx="5078459" cy="310981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721E5B-7E74-4DE0-3509-B751F709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219" y="1401490"/>
            <a:ext cx="5324831" cy="310981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68519-51AB-C5F8-B00D-C30108AAEE0C}"/>
              </a:ext>
            </a:extLst>
          </p:cNvPr>
          <p:cNvSpPr txBox="1"/>
          <p:nvPr/>
        </p:nvSpPr>
        <p:spPr>
          <a:xfrm>
            <a:off x="6096000" y="4665922"/>
            <a:ext cx="5335050" cy="12178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AddCharacterItem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이미 존재하는 캐릭터인지 검증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캐릭터가 이미 아이템을 가지고 있는 상태는 아닌지 판단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검증 완료 후 캐릭터에 패킷 데이터의 아이템을 추가</a:t>
            </a:r>
          </a:p>
        </p:txBody>
      </p:sp>
    </p:spTree>
    <p:extLst>
      <p:ext uri="{BB962C8B-B14F-4D97-AF65-F5344CB8AC3E}">
        <p14:creationId xmlns:p14="http://schemas.microsoft.com/office/powerpoint/2010/main" val="370217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05026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필드 입장 &amp; </a:t>
            </a:r>
            <a:r>
              <a:rPr lang="ko-KR" altLang="en-US" sz="2000" b="1" kern="0" dirty="0" err="1">
                <a:ea typeface="맑은 고딕"/>
              </a:rPr>
              <a:t>Item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ko-KR" altLang="en-US" sz="2000" b="1" kern="0" dirty="0" err="1">
                <a:ea typeface="맑은 고딕"/>
              </a:rPr>
              <a:t>Load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en-US" altLang="ko-KR" sz="2000" b="1" kern="0" dirty="0">
                <a:ea typeface="맑은 고딕"/>
              </a:rPr>
              <a:t>(Session </a:t>
            </a:r>
            <a:r>
              <a:rPr lang="ko-KR" altLang="en-US" sz="2000" b="1" kern="0" dirty="0">
                <a:ea typeface="맑은 고딕"/>
              </a:rPr>
              <a:t>객체</a:t>
            </a:r>
            <a:r>
              <a:rPr lang="en-US" altLang="ko-KR" sz="2000" b="1" kern="0" dirty="0">
                <a:ea typeface="맑은 고딕"/>
              </a:rPr>
              <a:t>)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468519-51AB-C5F8-B00D-C30108AAEE0C}"/>
              </a:ext>
            </a:extLst>
          </p:cNvPr>
          <p:cNvSpPr txBox="1"/>
          <p:nvPr/>
        </p:nvSpPr>
        <p:spPr>
          <a:xfrm>
            <a:off x="6096000" y="1113237"/>
            <a:ext cx="5335050" cy="47747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 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이란</a:t>
            </a: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프로젝트에서는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Gateway 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존재하는 객체이며 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연결된 </a:t>
            </a:r>
            <a:r>
              <a:rPr lang="en-US" altLang="ko-KR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Socket(Client)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필요한 </a:t>
            </a:r>
            <a:r>
              <a:rPr lang="en-US" altLang="ko-KR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저장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객체이다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왜 사용하는가</a:t>
            </a: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Gateway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객체에 통신에 필요한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저장함으로써 저장이 된 이후 패킷에는 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같은 데이터를 여러 번 보내야하는 부하가 줄어들게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예를 들어 좌상단의 그림을 보게 되면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Character ID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같이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매번 전송    해야 하는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200" b="1" dirty="0">
                <a:solidFill>
                  <a:schemeClr val="accent5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최초 전송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시에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번 전송하고 그 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전송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에는 보내지 않고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객체에 접근 하여 사용한다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어떻게 사용했는가</a:t>
            </a: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 ID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반복 전송하는 구조를 바꾸고자 두가지 데이터를 </a:t>
            </a:r>
            <a:r>
              <a:rPr lang="ko-KR" altLang="en-US" sz="1200" b="1" dirty="0">
                <a:solidFill>
                  <a:schemeClr val="accent5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최초 전송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필드 입장 단계에서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Gateway 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Session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저장하여   </a:t>
            </a:r>
            <a:r>
              <a:rPr lang="ko-KR" altLang="en-US" sz="1200" b="1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전송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에서는 해당 데이터들을 보내지 않아도 되도록 사용했다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 / Channel ID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변경될 수 있다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C74DA1-CD03-DE09-F2EC-86D13193FF3B}"/>
              </a:ext>
            </a:extLst>
          </p:cNvPr>
          <p:cNvGrpSpPr/>
          <p:nvPr/>
        </p:nvGrpSpPr>
        <p:grpSpPr>
          <a:xfrm>
            <a:off x="555652" y="3742069"/>
            <a:ext cx="5038106" cy="2485513"/>
            <a:chOff x="978367" y="2834720"/>
            <a:chExt cx="4495332" cy="216182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3FF772-2820-2B54-C925-548C64E42D12}"/>
                </a:ext>
              </a:extLst>
            </p:cNvPr>
            <p:cNvSpPr/>
            <p:nvPr/>
          </p:nvSpPr>
          <p:spPr>
            <a:xfrm>
              <a:off x="978367" y="2836132"/>
              <a:ext cx="2865500" cy="21590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Session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8AEA127-1DAE-6EA1-F97B-C81DC2F72A03}"/>
                </a:ext>
              </a:extLst>
            </p:cNvPr>
            <p:cNvSpPr/>
            <p:nvPr/>
          </p:nvSpPr>
          <p:spPr>
            <a:xfrm>
              <a:off x="3843866" y="3259629"/>
              <a:ext cx="1629833" cy="430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CharacterID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6C1EA14-E62C-C1A5-E44A-236C8C36C51C}"/>
                </a:ext>
              </a:extLst>
            </p:cNvPr>
            <p:cNvSpPr/>
            <p:nvPr/>
          </p:nvSpPr>
          <p:spPr>
            <a:xfrm>
              <a:off x="3843866" y="2834720"/>
              <a:ext cx="1629833" cy="430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AccountID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5A42AE-10AE-C0AC-367D-0252A0D7940E}"/>
                </a:ext>
              </a:extLst>
            </p:cNvPr>
            <p:cNvSpPr/>
            <p:nvPr/>
          </p:nvSpPr>
          <p:spPr>
            <a:xfrm>
              <a:off x="3843866" y="4132154"/>
              <a:ext cx="1629833" cy="4305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GameServerID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1AB294-7A81-8E01-A0E6-3164191079BB}"/>
                </a:ext>
              </a:extLst>
            </p:cNvPr>
            <p:cNvSpPr/>
            <p:nvPr/>
          </p:nvSpPr>
          <p:spPr>
            <a:xfrm>
              <a:off x="3843866" y="4565990"/>
              <a:ext cx="1629833" cy="43055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ChannelID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4969DD-1C9B-D1D8-81D5-9D6A88935A1E}"/>
                </a:ext>
              </a:extLst>
            </p:cNvPr>
            <p:cNvSpPr/>
            <p:nvPr/>
          </p:nvSpPr>
          <p:spPr>
            <a:xfrm>
              <a:off x="3843866" y="3694546"/>
              <a:ext cx="1629833" cy="4305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UniqueID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9D728F2-ACA6-B8AC-61F1-C3E3BA91EEDE}"/>
              </a:ext>
            </a:extLst>
          </p:cNvPr>
          <p:cNvGrpSpPr/>
          <p:nvPr/>
        </p:nvGrpSpPr>
        <p:grpSpPr>
          <a:xfrm>
            <a:off x="555652" y="1187681"/>
            <a:ext cx="5270771" cy="2260716"/>
            <a:chOff x="689720" y="1243727"/>
            <a:chExt cx="5270771" cy="22607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44604D5-0873-443F-4A89-A18FA28D3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20" y="1243727"/>
              <a:ext cx="5270771" cy="2260716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F95E0BB-77D5-5C6D-7A92-518818C6FE9B}"/>
                </a:ext>
              </a:extLst>
            </p:cNvPr>
            <p:cNvCxnSpPr/>
            <p:nvPr/>
          </p:nvCxnSpPr>
          <p:spPr>
            <a:xfrm>
              <a:off x="1165429" y="2374085"/>
              <a:ext cx="203623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C5C79B0-A3DF-2F8C-91B6-012EE3C65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65429" y="3086100"/>
              <a:ext cx="203623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BAFA940-7511-E08C-B43B-75DCD607F0B3}"/>
                </a:ext>
              </a:extLst>
            </p:cNvPr>
            <p:cNvCxnSpPr/>
            <p:nvPr/>
          </p:nvCxnSpPr>
          <p:spPr>
            <a:xfrm>
              <a:off x="3201662" y="2598866"/>
              <a:ext cx="2036233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F9C42ED-CEDE-DD98-D573-BC50ED083399}"/>
                </a:ext>
              </a:extLst>
            </p:cNvPr>
            <p:cNvCxnSpPr>
              <a:cxnSpLocks/>
            </p:cNvCxnSpPr>
            <p:nvPr/>
          </p:nvCxnSpPr>
          <p:spPr>
            <a:xfrm>
              <a:off x="3201662" y="3302000"/>
              <a:ext cx="2036233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FE0EBA-FF9F-B69A-DCC0-09C24C56A3A2}"/>
                </a:ext>
              </a:extLst>
            </p:cNvPr>
            <p:cNvSpPr txBox="1"/>
            <p:nvPr/>
          </p:nvSpPr>
          <p:spPr>
            <a:xfrm>
              <a:off x="1680633" y="2137833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최초 전송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629DA1-FFBF-0E14-6D0F-638045E27E4E}"/>
                </a:ext>
              </a:extLst>
            </p:cNvPr>
            <p:cNvSpPr txBox="1"/>
            <p:nvPr/>
          </p:nvSpPr>
          <p:spPr>
            <a:xfrm>
              <a:off x="1680633" y="2824032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이후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30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Channel </a:t>
            </a:r>
            <a:r>
              <a:rPr lang="ko-KR" altLang="en-US" sz="2000" b="1" kern="0" dirty="0">
                <a:ea typeface="맑은 고딕"/>
              </a:rPr>
              <a:t>구조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468519-51AB-C5F8-B00D-C30108AAEE0C}"/>
              </a:ext>
            </a:extLst>
          </p:cNvPr>
          <p:cNvSpPr txBox="1"/>
          <p:nvPr/>
        </p:nvSpPr>
        <p:spPr>
          <a:xfrm>
            <a:off x="3528533" y="3737313"/>
            <a:ext cx="8300227" cy="2743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문제점</a:t>
            </a:r>
            <a:endParaRPr lang="en-US" altLang="ko-KR" sz="1600" b="1" dirty="0">
              <a:solidFill>
                <a:schemeClr val="tx1">
                  <a:alpha val="80000"/>
                </a:schemeClr>
              </a:solidFill>
              <a:ea typeface="나눔스퀘어라운드 Extra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Manager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의 동기화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ea typeface="나눔스퀘어라운드 ExtraBold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Manager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분리되어 있어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로써  관리 했어야 했다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ea typeface="나눔스퀘어라운드 Extra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ea typeface="나눔스퀘어라운드 ExtraBold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분리 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각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접근할 수 있어야 하는데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객체가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 List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관리하는 구조 였기 때문에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기능이 분리되어 있지 않은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객체를 가지고 있어야 했고 이에 따라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접근을 위한 리소스가 아닌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객체가 필요한 리소스까지 불필요하게 가지고 있어야 했다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36AA0A-59DB-847B-4382-860960B7683C}"/>
              </a:ext>
            </a:extLst>
          </p:cNvPr>
          <p:cNvSpPr/>
          <p:nvPr/>
        </p:nvSpPr>
        <p:spPr>
          <a:xfrm>
            <a:off x="424603" y="1195493"/>
            <a:ext cx="757766" cy="3598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Before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5E5FF-C56D-6474-CCEB-12C6E22F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0" y="1714577"/>
            <a:ext cx="3177877" cy="357000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F1D1D5-3978-1A6B-6567-FACB64C09F7D}"/>
              </a:ext>
            </a:extLst>
          </p:cNvPr>
          <p:cNvCxnSpPr>
            <a:cxnSpLocks/>
          </p:cNvCxnSpPr>
          <p:nvPr/>
        </p:nvCxnSpPr>
        <p:spPr>
          <a:xfrm>
            <a:off x="3428681" y="913655"/>
            <a:ext cx="0" cy="562710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C27319A-85DA-7CAB-A08B-C814F2F4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92" y="1092800"/>
            <a:ext cx="925052" cy="462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359ECF-6A96-B45D-6649-F60808B4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85" y="1702120"/>
            <a:ext cx="940214" cy="462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07171B-5C04-5956-31AC-5BF1428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891" y="2299415"/>
            <a:ext cx="940214" cy="4625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47FA91-082A-163C-F26F-EE04A92BF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891" y="2887591"/>
            <a:ext cx="960749" cy="514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C69D36-BB58-34D6-8729-2822AEB8A680}"/>
              </a:ext>
            </a:extLst>
          </p:cNvPr>
          <p:cNvSpPr txBox="1"/>
          <p:nvPr/>
        </p:nvSpPr>
        <p:spPr>
          <a:xfrm>
            <a:off x="4608379" y="1137521"/>
            <a:ext cx="6504367" cy="340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전송된 </a:t>
            </a: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MQ 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패킷을 각 </a:t>
            </a: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200" b="1" spc="-150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PacketProcess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분배해주는 역할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B23B28-D30C-9A1B-8622-075EBB0F2608}"/>
              </a:ext>
            </a:extLst>
          </p:cNvPr>
          <p:cNvSpPr txBox="1"/>
          <p:nvPr/>
        </p:nvSpPr>
        <p:spPr>
          <a:xfrm>
            <a:off x="4608379" y="1720384"/>
            <a:ext cx="6504367" cy="340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분배 받은 패킷의 </a:t>
            </a: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Header Data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읽어 </a:t>
            </a: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에게 전달해주는 역할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B05D3C-327E-F759-1A84-81358D0A99B0}"/>
              </a:ext>
            </a:extLst>
          </p:cNvPr>
          <p:cNvSpPr txBox="1"/>
          <p:nvPr/>
        </p:nvSpPr>
        <p:spPr>
          <a:xfrm>
            <a:off x="4608379" y="2328294"/>
            <a:ext cx="6504367" cy="340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전달 받은 </a:t>
            </a: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Data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200" b="1" spc="-150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PacketID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맞는 함수를 호출하여 로직을 실행하는 역할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E57BD5-C57E-B7EE-905F-92FF1449DBB5}"/>
              </a:ext>
            </a:extLst>
          </p:cNvPr>
          <p:cNvSpPr txBox="1"/>
          <p:nvPr/>
        </p:nvSpPr>
        <p:spPr>
          <a:xfrm>
            <a:off x="4608379" y="2897259"/>
            <a:ext cx="6504367" cy="3407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 </a:t>
            </a:r>
            <a:r>
              <a:rPr lang="ko-KR" altLang="en-US" sz="1200" b="1" spc="-15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내의 객체를 관리하는 역할을 하며 채널마다 존재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3C725-FB9B-2F84-D123-B09CEC0DF7A5}"/>
              </a:ext>
            </a:extLst>
          </p:cNvPr>
          <p:cNvCxnSpPr>
            <a:cxnSpLocks/>
          </p:cNvCxnSpPr>
          <p:nvPr/>
        </p:nvCxnSpPr>
        <p:spPr>
          <a:xfrm flipH="1">
            <a:off x="3428681" y="3644402"/>
            <a:ext cx="850461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2B71A15A-FF82-6B4E-4DCF-E8C18CB84F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t="47317" r="33699" b="28375"/>
          <a:stretch/>
        </p:blipFill>
        <p:spPr>
          <a:xfrm>
            <a:off x="4336601" y="4748114"/>
            <a:ext cx="3020544" cy="44864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83100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1608E7A-E2AF-C203-C203-B5A0C1A3AE08}"/>
              </a:ext>
            </a:extLst>
          </p:cNvPr>
          <p:cNvSpPr/>
          <p:nvPr/>
        </p:nvSpPr>
        <p:spPr>
          <a:xfrm>
            <a:off x="7203686" y="3848776"/>
            <a:ext cx="4337733" cy="2453655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AF9A2BC-3ED6-5910-286F-0B59EACF0C20}"/>
              </a:ext>
            </a:extLst>
          </p:cNvPr>
          <p:cNvSpPr/>
          <p:nvPr/>
        </p:nvSpPr>
        <p:spPr>
          <a:xfrm>
            <a:off x="7209647" y="1965792"/>
            <a:ext cx="4393522" cy="1544026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Channel </a:t>
            </a:r>
            <a:r>
              <a:rPr lang="ko-KR" altLang="en-US" sz="2000" b="1" kern="0" dirty="0">
                <a:ea typeface="맑은 고딕"/>
              </a:rPr>
              <a:t>구조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7468519-51AB-C5F8-B00D-C30108AAEE0C}"/>
              </a:ext>
            </a:extLst>
          </p:cNvPr>
          <p:cNvSpPr txBox="1"/>
          <p:nvPr/>
        </p:nvSpPr>
        <p:spPr>
          <a:xfrm>
            <a:off x="7191103" y="1250727"/>
            <a:ext cx="4412065" cy="50517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구조 변경</a:t>
            </a:r>
            <a:endParaRPr lang="en-US" altLang="ko-KR" sz="16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Manager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동기화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Manager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들을 가지고 관리하며 각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들이 각각의 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가지는 구조로 변경하여  두 객체를 동기화 하는 추가 작업이 없는  구조로 변경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분리 </a:t>
            </a:r>
            <a:r>
              <a:rPr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이전  구조에서는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필요 없는 리소스까지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가지고 있어야 했지만 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Field Object </a:t>
            </a:r>
            <a:r>
              <a:rPr lang="en-US" altLang="ko-KR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Mananger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객체를 생성하여  기능적으로 분리된 구조로 변경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변경된 구조에서는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 필요한  리소스만을 가지고 있으므로  리소스의 낭비가  없는  구조가 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536AA0A-59DB-847B-4382-860960B7683C}"/>
              </a:ext>
            </a:extLst>
          </p:cNvPr>
          <p:cNvSpPr/>
          <p:nvPr/>
        </p:nvSpPr>
        <p:spPr>
          <a:xfrm>
            <a:off x="424603" y="1195493"/>
            <a:ext cx="757766" cy="3598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Before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D5E5FF-C56D-6474-CCEB-12C6E22F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0" y="1714577"/>
            <a:ext cx="3177877" cy="35700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AA099B-268E-28CD-0F87-59575763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81" y="1384702"/>
            <a:ext cx="3562719" cy="49294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6B5026-B767-8B80-E9CC-A87233ABC285}"/>
              </a:ext>
            </a:extLst>
          </p:cNvPr>
          <p:cNvSpPr/>
          <p:nvPr/>
        </p:nvSpPr>
        <p:spPr>
          <a:xfrm>
            <a:off x="3566634" y="1195493"/>
            <a:ext cx="757766" cy="35983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After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8F1D1D5-3978-1A6B-6567-FACB64C09F7D}"/>
              </a:ext>
            </a:extLst>
          </p:cNvPr>
          <p:cNvCxnSpPr>
            <a:cxnSpLocks/>
          </p:cNvCxnSpPr>
          <p:nvPr/>
        </p:nvCxnSpPr>
        <p:spPr>
          <a:xfrm>
            <a:off x="3428681" y="913655"/>
            <a:ext cx="0" cy="562710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168D0F-B693-D457-3BAE-C0CD39884151}"/>
              </a:ext>
            </a:extLst>
          </p:cNvPr>
          <p:cNvCxnSpPr>
            <a:cxnSpLocks/>
          </p:cNvCxnSpPr>
          <p:nvPr/>
        </p:nvCxnSpPr>
        <p:spPr>
          <a:xfrm>
            <a:off x="7091251" y="913655"/>
            <a:ext cx="0" cy="562710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D5D0B3-DCE6-CB17-11E5-B1DE7EF448B7}"/>
              </a:ext>
            </a:extLst>
          </p:cNvPr>
          <p:cNvSpPr/>
          <p:nvPr/>
        </p:nvSpPr>
        <p:spPr>
          <a:xfrm>
            <a:off x="279146" y="2625859"/>
            <a:ext cx="3149533" cy="62534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9DF82C-8164-7496-67DA-5B1F47175E01}"/>
              </a:ext>
            </a:extLst>
          </p:cNvPr>
          <p:cNvSpPr/>
          <p:nvPr/>
        </p:nvSpPr>
        <p:spPr>
          <a:xfrm>
            <a:off x="258708" y="3606801"/>
            <a:ext cx="3149533" cy="62534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7AB447-7BC4-C051-A209-D94C676D9F8F}"/>
              </a:ext>
            </a:extLst>
          </p:cNvPr>
          <p:cNvSpPr/>
          <p:nvPr/>
        </p:nvSpPr>
        <p:spPr>
          <a:xfrm>
            <a:off x="4608378" y="2313188"/>
            <a:ext cx="1487621" cy="1918954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FA979B7-6E4A-285F-6050-876C067593E6}"/>
              </a:ext>
            </a:extLst>
          </p:cNvPr>
          <p:cNvSpPr/>
          <p:nvPr/>
        </p:nvSpPr>
        <p:spPr>
          <a:xfrm>
            <a:off x="5787429" y="4572934"/>
            <a:ext cx="1288062" cy="71164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965FEB-1006-3EEB-47F5-2A90215A5F4D}"/>
              </a:ext>
            </a:extLst>
          </p:cNvPr>
          <p:cNvSpPr/>
          <p:nvPr/>
        </p:nvSpPr>
        <p:spPr>
          <a:xfrm>
            <a:off x="3542511" y="5667176"/>
            <a:ext cx="1288062" cy="71164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8C7507-385C-4487-CDE3-427193926419}"/>
              </a:ext>
            </a:extLst>
          </p:cNvPr>
          <p:cNvSpPr/>
          <p:nvPr/>
        </p:nvSpPr>
        <p:spPr>
          <a:xfrm>
            <a:off x="3542511" y="4565035"/>
            <a:ext cx="1288062" cy="75186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0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Channel </a:t>
            </a:r>
            <a:r>
              <a:rPr lang="ko-KR" altLang="en-US" sz="2000" b="1" kern="0" dirty="0">
                <a:ea typeface="맑은 고딕"/>
              </a:rPr>
              <a:t>구조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393588" y="3884925"/>
            <a:ext cx="11425262" cy="2743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분배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 들어오는  패킷을  분배해주는 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Distributor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는 가지고 있는 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Manager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객체에  수신 받은 패킷의 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접근하여 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패킷에 맞는 </a:t>
            </a:r>
            <a:endParaRPr lang="en-US" altLang="ko-KR" sz="1200" dirty="0">
              <a:solidFill>
                <a:srgbClr val="FF0000">
                  <a:alpha val="8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채널로 작업을 분배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 주게 된다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Distributor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에서는 가운데 사진 처럼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추출하여 사용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하는 방식으로 변경하였다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오게 되는 패킷에는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대한 정보가 필수 적이고 이를 매번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Body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다른 위치에 저장하고 사용시 실수의 우려가 있음으로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향하는 모든 패킷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Body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첫번째 데이터를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고정하기 위해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오른쪽 그림과 같이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 ID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만을 가진 </a:t>
            </a:r>
            <a:r>
              <a:rPr lang="en-US" altLang="ko-KR" sz="1200" dirty="0" err="1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PkGsDefault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객체를 생성하고 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상속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받아 사용하는 구조로 변경했다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982C6B-04A9-1019-C2A4-C5801FCFE8D3}"/>
              </a:ext>
            </a:extLst>
          </p:cNvPr>
          <p:cNvGrpSpPr/>
          <p:nvPr/>
        </p:nvGrpSpPr>
        <p:grpSpPr>
          <a:xfrm>
            <a:off x="393588" y="1195493"/>
            <a:ext cx="11425262" cy="2457347"/>
            <a:chOff x="591247" y="1438024"/>
            <a:chExt cx="11258587" cy="202468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58C842D-FC79-3747-AD94-23106FD87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247" y="2089060"/>
              <a:ext cx="3399639" cy="471693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60E3F9-625F-CBC4-36FC-6869AD44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48" y="2759373"/>
              <a:ext cx="3399638" cy="703338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051373-90B4-85F6-AF69-151A1189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247" y="1438024"/>
              <a:ext cx="3399639" cy="504750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324B2C-FA0B-533E-E3C4-C07EF11A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2816" y="1658379"/>
              <a:ext cx="3452192" cy="1248793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26BB29D-247D-4CD7-B07B-D810058F584A}"/>
                </a:ext>
              </a:extLst>
            </p:cNvPr>
            <p:cNvGrpSpPr/>
            <p:nvPr/>
          </p:nvGrpSpPr>
          <p:grpSpPr>
            <a:xfrm>
              <a:off x="8120937" y="1658379"/>
              <a:ext cx="3728897" cy="1778851"/>
              <a:chOff x="7083770" y="2476008"/>
              <a:chExt cx="3728897" cy="177885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E4F09867-4493-1269-FD71-61A8BE559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25331" y="2480828"/>
                <a:ext cx="2587336" cy="1774031"/>
              </a:xfrm>
              <a:prstGeom prst="rect">
                <a:avLst/>
              </a:prstGeom>
              <a:ln w="25400">
                <a:solidFill>
                  <a:schemeClr val="accent4"/>
                </a:solidFill>
              </a:ln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EE27A2-17E8-70F5-F404-DA3E75771D86}"/>
                  </a:ext>
                </a:extLst>
              </p:cNvPr>
              <p:cNvSpPr/>
              <p:nvPr/>
            </p:nvSpPr>
            <p:spPr>
              <a:xfrm>
                <a:off x="7083770" y="2476008"/>
                <a:ext cx="947491" cy="5047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Header</a:t>
                </a:r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40FC07B-917F-81D1-FD04-08CA96B8B785}"/>
                  </a:ext>
                </a:extLst>
              </p:cNvPr>
              <p:cNvSpPr/>
              <p:nvPr/>
            </p:nvSpPr>
            <p:spPr>
              <a:xfrm>
                <a:off x="7083770" y="2989732"/>
                <a:ext cx="947491" cy="126512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Body</a:t>
                </a:r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895E073-CBCB-A778-F690-48EC6EAB8050}"/>
                  </a:ext>
                </a:extLst>
              </p:cNvPr>
              <p:cNvSpPr/>
              <p:nvPr/>
            </p:nvSpPr>
            <p:spPr>
              <a:xfrm>
                <a:off x="7083770" y="2989732"/>
                <a:ext cx="947491" cy="2314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dirty="0">
                    <a:solidFill>
                      <a:schemeClr val="tx1"/>
                    </a:solidFill>
                  </a:rPr>
                  <a:t>Channel ID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C29532B-1056-85BF-7AD2-65954EB978A4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>
              <a:off x="7845008" y="2282776"/>
              <a:ext cx="275929" cy="50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BB40CC5-06E8-3011-3E51-DB36B5B161DF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990886" y="1690399"/>
              <a:ext cx="401930" cy="59237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7F252C8-FB95-B455-0D78-A22C7D9DBE17}"/>
                </a:ext>
              </a:extLst>
            </p:cNvPr>
            <p:cNvCxnSpPr>
              <a:cxnSpLocks/>
              <a:stCxn id="2" idx="3"/>
              <a:endCxn id="8" idx="1"/>
            </p:cNvCxnSpPr>
            <p:nvPr/>
          </p:nvCxnSpPr>
          <p:spPr>
            <a:xfrm flipV="1">
              <a:off x="3990886" y="2282776"/>
              <a:ext cx="401930" cy="421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ED219DB-0C07-5D0B-A544-6103A2FCFAAA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3990886" y="2282776"/>
              <a:ext cx="401930" cy="82826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E5C77F-D78E-A7C3-1CCE-AA16D590FBF9}"/>
              </a:ext>
            </a:extLst>
          </p:cNvPr>
          <p:cNvCxnSpPr>
            <a:cxnSpLocks/>
          </p:cNvCxnSpPr>
          <p:nvPr/>
        </p:nvCxnSpPr>
        <p:spPr>
          <a:xfrm>
            <a:off x="279147" y="3884925"/>
            <a:ext cx="1165414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7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Channel </a:t>
            </a:r>
            <a:r>
              <a:rPr lang="ko-KR" altLang="en-US" sz="2000" b="1" kern="0" dirty="0">
                <a:ea typeface="맑은 고딕"/>
              </a:rPr>
              <a:t>구조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373150" y="4168067"/>
            <a:ext cx="11425262" cy="19123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맞는 로직 실행</a:t>
            </a:r>
            <a:endParaRPr lang="en-US" altLang="ko-KR" sz="20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앞서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Distributor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알맞은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분배 해준 작업을 각각의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Process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객체가 해당 패킷에 맞는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호출하는 과정이며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가운데 코드에서는 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패킷의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Header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ID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읽고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맞는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실행한다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실행하기 위해선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Handler</a:t>
            </a:r>
            <a:r>
              <a:rPr lang="ko-KR" altLang="en-US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저장해 놓은 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en-US" altLang="ko-KR" sz="1200" dirty="0" err="1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packetHandlerMap</a:t>
            </a:r>
            <a:r>
              <a:rPr lang="en-US" altLang="ko-KR" sz="1200" dirty="0">
                <a:solidFill>
                  <a:srgbClr val="FF0000">
                    <a:alpha val="80000"/>
                  </a:srgb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객체에 미리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Packet ID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Key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값으로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알맞은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Method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Value 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값으로 하여 저장해 놓는다</a:t>
            </a:r>
            <a:r>
              <a:rPr lang="en-US" altLang="ko-KR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200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CC7FBA-B6CE-10D5-7055-25CE48CCEDEA}"/>
              </a:ext>
            </a:extLst>
          </p:cNvPr>
          <p:cNvGrpSpPr/>
          <p:nvPr/>
        </p:nvGrpSpPr>
        <p:grpSpPr>
          <a:xfrm>
            <a:off x="373150" y="984440"/>
            <a:ext cx="11490686" cy="2908288"/>
            <a:chOff x="591248" y="3729021"/>
            <a:chExt cx="11490686" cy="29082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4AA4B1-6F94-CB91-32A3-CD7792B1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0886" y="3729021"/>
              <a:ext cx="3637581" cy="2908288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D4707F8-C436-28B0-5955-14C1E52C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48" y="4907826"/>
              <a:ext cx="2908448" cy="563903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4D712A1-2B2C-C01F-1EC4-352461421266}"/>
                </a:ext>
              </a:extLst>
            </p:cNvPr>
            <p:cNvCxnSpPr>
              <a:cxnSpLocks/>
              <a:stCxn id="6" idx="3"/>
              <a:endCxn id="5" idx="1"/>
            </p:cNvCxnSpPr>
            <p:nvPr/>
          </p:nvCxnSpPr>
          <p:spPr>
            <a:xfrm flipV="1">
              <a:off x="3499696" y="5183165"/>
              <a:ext cx="491190" cy="66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76C7F19-DAB2-1E87-6CCA-754AA0063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2100" y="4246409"/>
              <a:ext cx="4169834" cy="1867710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94F8FD03-1F95-9432-00D5-505F3A817D30}"/>
                </a:ext>
              </a:extLst>
            </p:cNvPr>
            <p:cNvCxnSpPr>
              <a:cxnSpLocks/>
              <a:stCxn id="5" idx="3"/>
              <a:endCxn id="20" idx="1"/>
            </p:cNvCxnSpPr>
            <p:nvPr/>
          </p:nvCxnSpPr>
          <p:spPr>
            <a:xfrm flipV="1">
              <a:off x="7628467" y="5180264"/>
              <a:ext cx="283633" cy="29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340ADF-4DED-2DCE-29D6-6299A5F4EF3C}"/>
              </a:ext>
            </a:extLst>
          </p:cNvPr>
          <p:cNvCxnSpPr>
            <a:cxnSpLocks/>
          </p:cNvCxnSpPr>
          <p:nvPr/>
        </p:nvCxnSpPr>
        <p:spPr>
          <a:xfrm>
            <a:off x="279147" y="3977289"/>
            <a:ext cx="11654145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07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기존 코드 </a:t>
            </a:r>
            <a:r>
              <a:rPr lang="ko-KR" altLang="en-US" sz="2000" b="1" kern="0" dirty="0" err="1">
                <a:ea typeface="맑은 고딕"/>
              </a:rPr>
              <a:t>리펙토링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178523"/>
            <a:ext cx="5657753" cy="4585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기획 단계에서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정해놓은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포멧을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따라가지 않음</a:t>
            </a:r>
            <a:endParaRPr lang="ko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MqRecvSubjectName과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ServerIndex를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합쳐 하나의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SubjectName을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  만드는 구조가 아니라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MqRecvSubjectName만을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사용하던 부분 수정</a:t>
            </a:r>
            <a:endParaRPr lang="ko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rgbClr val="00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Ex</a:t>
            </a:r>
            <a:r>
              <a:rPr lang="ko-KR" altLang="en-US" sz="1400" b="1" spc="-150" dirty="0">
                <a:solidFill>
                  <a:srgbClr val="00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)  "</a:t>
            </a:r>
            <a:r>
              <a:rPr lang="ko-KR" altLang="en-US" sz="1400" b="1" spc="-150" dirty="0" err="1">
                <a:solidFill>
                  <a:srgbClr val="00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to.G</a:t>
            </a:r>
            <a:r>
              <a:rPr lang="ko-KR" altLang="en-US" sz="1400" b="1" spc="-150" dirty="0">
                <a:solidFill>
                  <a:srgbClr val="00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"  +  1  =  "to.G1"      -&gt;    1번 서버 로 전송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spc="-150" dirty="0">
                <a:solidFill>
                  <a:srgbClr val="00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         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"</a:t>
            </a:r>
            <a:r>
              <a:rPr lang="ko-KR" sz="1400" b="1" spc="-15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to.G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"  +  </a:t>
            </a:r>
            <a:r>
              <a:rPr lang="en-US" alt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2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 =  "</a:t>
            </a:r>
            <a:r>
              <a:rPr lang="ko-KR" sz="1400" b="1" spc="-150" dirty="0" err="1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to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  <a:r>
              <a:rPr lang="en-US" alt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G2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"      -&gt;    </a:t>
            </a:r>
            <a:r>
              <a:rPr lang="en-US" alt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2</a:t>
            </a:r>
            <a:r>
              <a:rPr lang="ko-KR" sz="1400" b="1" spc="-15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번 서버 로 전송</a:t>
            </a:r>
            <a:endParaRPr lang="ko-KR" sz="1400" spc="-150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endParaRPr lang="en-US" altLang="ko-KR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lvl="1">
              <a:lnSpc>
                <a:spcPct val="150000"/>
              </a:lnSpc>
            </a:pPr>
            <a:endParaRPr lang="ko-KR" altLang="en-US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ko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확장 가능한 구조로 변경</a:t>
            </a:r>
            <a:endParaRPr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 marL="742950" lvl="1" indent="-285750">
              <a:lnSpc>
                <a:spcPct val="150000"/>
              </a:lnSpc>
              <a:buFont typeface="Wingdings,Sans-Serif" panose="05000000000000000000" pitchFamily="2" charset="2"/>
              <a:buChar char="ü"/>
            </a:pPr>
            <a:r>
              <a:rPr kumimoji="1" 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Game</a:t>
            </a:r>
            <a:r>
              <a:rPr kumimoji="1" lang="ko-KR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Server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와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Gateway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Server</a:t>
            </a:r>
            <a:r>
              <a:rPr kumimoji="1" 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를</a:t>
            </a:r>
            <a:r>
              <a:rPr kumimoji="1" lang="ko-KR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각각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kumimoji="1" lang="ko-KR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1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개씩만</a:t>
            </a:r>
            <a:r>
              <a:rPr kumimoji="1" lang="ko-KR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두고 테스트만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 해 놓은 </a:t>
            </a:r>
            <a:r>
              <a:rPr kumimoji="1" lang="ko-KR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코드를 확장 가능하도록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 각 Server에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Index를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부여하고 패킷 전송을 위한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SubjectName을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 생성하는 기능 생성</a:t>
            </a:r>
            <a:endParaRPr lang="ko-KR" altLang="en-US" sz="1400" b="1" spc="-150" dirty="0">
              <a:solidFill>
                <a:schemeClr val="tx1">
                  <a:alpha val="80000"/>
                </a:schemeClr>
              </a:solidFill>
              <a:latin typeface="Malgun Gothic"/>
              <a:ea typeface="Malgun Gothic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742E45-595C-C3BB-1D10-8DAF204C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04" y="1544658"/>
            <a:ext cx="2203475" cy="211267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18CD33-7D08-5D0F-2E6A-780940DE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4" y="4040049"/>
            <a:ext cx="4602930" cy="172402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577EF8-D743-CCA3-CFF7-6CC635BF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59" y="1583198"/>
            <a:ext cx="2203475" cy="207413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EC0D233A-DD46-3A98-B192-3B57FB47905D}"/>
              </a:ext>
            </a:extLst>
          </p:cNvPr>
          <p:cNvCxnSpPr>
            <a:cxnSpLocks/>
          </p:cNvCxnSpPr>
          <p:nvPr/>
        </p:nvCxnSpPr>
        <p:spPr>
          <a:xfrm>
            <a:off x="5379801" y="4902061"/>
            <a:ext cx="93787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F6320F8-8CCB-2AFF-322E-067196B23E21}"/>
              </a:ext>
            </a:extLst>
          </p:cNvPr>
          <p:cNvCxnSpPr>
            <a:cxnSpLocks/>
          </p:cNvCxnSpPr>
          <p:nvPr/>
        </p:nvCxnSpPr>
        <p:spPr>
          <a:xfrm>
            <a:off x="5376534" y="2600994"/>
            <a:ext cx="93787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1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기존 코드 </a:t>
            </a:r>
            <a:r>
              <a:rPr lang="ko-KR" altLang="en-US" sz="2000" b="1" kern="0" dirty="0" err="1">
                <a:ea typeface="맑은 고딕"/>
              </a:rPr>
              <a:t>리펙토링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0F6F1B-693E-A9B6-30C9-6AB24C37FE0C}"/>
              </a:ext>
            </a:extLst>
          </p:cNvPr>
          <p:cNvGrpSpPr/>
          <p:nvPr/>
        </p:nvGrpSpPr>
        <p:grpSpPr>
          <a:xfrm>
            <a:off x="561403" y="1244710"/>
            <a:ext cx="4198913" cy="1604097"/>
            <a:chOff x="838200" y="3629349"/>
            <a:chExt cx="3882779" cy="95427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0901F59-CA95-E5CF-56E0-2E068E8B7F38}"/>
                </a:ext>
              </a:extLst>
            </p:cNvPr>
            <p:cNvGrpSpPr/>
            <p:nvPr/>
          </p:nvGrpSpPr>
          <p:grpSpPr>
            <a:xfrm>
              <a:off x="838200" y="3784495"/>
              <a:ext cx="3882779" cy="799130"/>
              <a:chOff x="838200" y="3784494"/>
              <a:chExt cx="8191500" cy="168592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56F97DD-E532-B362-ECCC-5A6DCA9C3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784494"/>
                <a:ext cx="3895725" cy="285750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1CDF5A9-8377-F2EE-42CB-E33F1273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4070244"/>
                <a:ext cx="8191500" cy="1400175"/>
              </a:xfrm>
              <a:prstGeom prst="rect">
                <a:avLst/>
              </a:prstGeom>
              <a:ln w="19050">
                <a:solidFill>
                  <a:schemeClr val="accent4"/>
                </a:solidFill>
              </a:ln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E22351-D39F-2E15-6BC1-9A3C8390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629349"/>
              <a:ext cx="1051271" cy="141517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45CE49-BCFC-3E0F-A3BB-AA7924EEA682}"/>
              </a:ext>
            </a:extLst>
          </p:cNvPr>
          <p:cNvGrpSpPr/>
          <p:nvPr/>
        </p:nvGrpSpPr>
        <p:grpSpPr>
          <a:xfrm>
            <a:off x="561403" y="2943146"/>
            <a:ext cx="4198913" cy="3467256"/>
            <a:chOff x="712864" y="4736363"/>
            <a:chExt cx="5934075" cy="512171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BB378DD-71C4-0A97-0A29-8E9CCBF21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921" y="4736363"/>
              <a:ext cx="2676525" cy="219076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73B254-7553-8C5A-3CDE-03E2B2696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864" y="5228927"/>
              <a:ext cx="5934075" cy="4629150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3666CB-0341-7AB9-C611-80D1E44EE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864" y="4985930"/>
              <a:ext cx="3086100" cy="238125"/>
            </a:xfrm>
            <a:prstGeom prst="rect">
              <a:avLst/>
            </a:prstGeom>
            <a:ln w="19050">
              <a:solidFill>
                <a:schemeClr val="accent4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4913745" y="1192000"/>
            <a:ext cx="6511637" cy="4677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 err="1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MsgPackPacketHeaderInfo</a:t>
            </a:r>
            <a:r>
              <a:rPr kumimoji="1" lang="en-US" altLang="ko-KR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 VS  </a:t>
            </a:r>
            <a:r>
              <a:rPr kumimoji="1" lang="en-US" altLang="ko-KR" b="1" dirty="0" err="1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PacketHeaderInfo</a:t>
            </a:r>
            <a:endParaRPr kumimoji="1" lang="en-US" altLang="ko-KR" b="1" dirty="0">
              <a:solidFill>
                <a:srgbClr val="FF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위의 두 객체는 모두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 Data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를 읽고 쓰기 위한 객체인데 좌측의 코드를 보게 되면 각 객체의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Write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함수가 다른 기능을 하는 것을 볼 수 있다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다른 이유는 각각 다른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 Data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를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Read/Write 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하는 객체이기 때문인데</a:t>
            </a:r>
            <a:r>
              <a:rPr kumimoji="1" lang="en-US" altLang="ko-KR" sz="1400" b="1" dirty="0" err="1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MsgPackPacketHeaderInfo</a:t>
            </a:r>
            <a:r>
              <a:rPr kumimoji="1" lang="ko-KR" altLang="en-US" sz="1400" b="1" dirty="0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는 </a:t>
            </a:r>
            <a:r>
              <a:rPr kumimoji="1" lang="en-US" altLang="ko-KR" sz="1400" b="1" dirty="0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Socket </a:t>
            </a:r>
            <a:r>
              <a:rPr kumimoji="1" lang="ko-KR" altLang="en-US" sz="1400" b="1" dirty="0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통신</a:t>
            </a:r>
            <a:r>
              <a:rPr kumimoji="1" lang="en-US" altLang="ko-KR" sz="1400" b="1" dirty="0">
                <a:solidFill>
                  <a:srgbClr val="0070C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(Client &lt;-&gt; Gateway)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에 사용되는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을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Read/Write 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하는데 사용되는 객체이며</a:t>
            </a: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PacketHeaderInfo</a:t>
            </a:r>
            <a:r>
              <a:rPr kumimoji="1" lang="ko-KR" altLang="en-US" sz="1400" b="1" dirty="0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는 </a:t>
            </a:r>
            <a:r>
              <a:rPr kumimoji="1" lang="en-US" altLang="ko-KR" sz="1400" b="1" dirty="0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Server</a:t>
            </a:r>
            <a:r>
              <a:rPr kumimoji="1" lang="ko-KR" altLang="en-US" sz="1400" b="1" dirty="0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간의 </a:t>
            </a:r>
            <a:r>
              <a:rPr kumimoji="1" lang="en-US" altLang="ko-KR" sz="1400" b="1" dirty="0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MQ </a:t>
            </a:r>
            <a:r>
              <a:rPr kumimoji="1" lang="ko-KR" altLang="en-US" sz="1400" b="1" dirty="0">
                <a:solidFill>
                  <a:srgbClr val="FF0000">
                    <a:alpha val="80000"/>
                  </a:srgb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통신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에 사용되는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을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Read/Write 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하는데 사용되는 객체이기 때문이다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하지만 해당 객체들을 혼용하여 사용하고 있었던 문제로 인해 올바른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Packet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이 전달되었음에도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Read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의 기능차이로 인해 제대로 된 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Data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를 읽을 수 없었던 부분을 수정했다</a:t>
            </a:r>
            <a:r>
              <a:rPr kumimoji="1" lang="en-US" altLang="ko-KR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51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기존 코드 </a:t>
            </a:r>
            <a:r>
              <a:rPr lang="ko-KR" altLang="en-US" sz="2000" b="1" kern="0" dirty="0" err="1">
                <a:ea typeface="맑은 고딕"/>
              </a:rPr>
              <a:t>리펙토링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3924252" y="981416"/>
            <a:ext cx="7490691" cy="57166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Packet ID 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룰</a:t>
            </a:r>
            <a:endParaRPr kumimoji="1" lang="en-US" altLang="ko-KR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패킷 흐름을 분석할 때 가장 먼저 보게 되는 것이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Packet ID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인데 이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ID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의 네이밍 룰이 확립되지 않은 상태에서 제각각 작성하고 있었다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예를 들어 </a:t>
            </a: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어떤 패킷은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[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수신지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+ 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기능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+ 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요청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/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응답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]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으로 사용하고 어떤 패킷은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[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발신지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+ 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기능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]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으로 사용하고 있어서 어떤 아이디를 통해 흐름 분석을 진행 해야 하는지도 판단하기 어렵고 추가 구현에 있어서도 어떤 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ID</a:t>
            </a: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를 보내야 하는지 판단이 힘들었다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여러 사람이 작업을 이어받는 프로젝트 특성상 룰이 정해져야 한다고 생각했고 </a:t>
            </a: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ExtraBold" panose="020B0600000101010101" pitchFamily="50" charset="-127"/>
                <a:ea typeface="나눔스퀘어라운드 ExtraBold"/>
              </a:rPr>
              <a:t>아래의 사진과 같이 룰을 정하고 좌측의 코드에 적용하여 협업에 용이하게 변경하였다</a:t>
            </a:r>
            <a:r>
              <a:rPr kumimoji="1" lang="en-US" altLang="ko-KR" sz="1400" b="1" dirty="0"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b="1" dirty="0">
                <a:latin typeface="나눔스퀘어라운드 ExtraBold" panose="020B0600000101010101" pitchFamily="50" charset="-127"/>
                <a:ea typeface="나눔스퀘어라운드 ExtraBold"/>
              </a:rPr>
              <a:t>       </a:t>
            </a:r>
            <a:r>
              <a:rPr kumimoji="1" lang="ko-KR" altLang="en-US" sz="15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수신지</a:t>
            </a:r>
            <a:r>
              <a:rPr kumimoji="1" lang="ko-KR" altLang="en-US" sz="1500" b="1" dirty="0"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+ </a:t>
            </a:r>
            <a:r>
              <a:rPr kumimoji="1" lang="ko-KR" altLang="en-US" sz="1500" b="1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패킷의 기능    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+ </a:t>
            </a:r>
            <a:r>
              <a:rPr kumimoji="1" lang="ko-KR" altLang="en-US" sz="1500" b="1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요청</a:t>
            </a:r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/</a:t>
            </a:r>
            <a:r>
              <a:rPr kumimoji="1" lang="ko-KR" altLang="en-US" sz="1500" b="1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응답</a:t>
            </a:r>
            <a:endParaRPr kumimoji="1" lang="en-US" altLang="ko-KR" sz="1500" b="1" dirty="0">
              <a:solidFill>
                <a:schemeClr val="accent6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Ex) </a:t>
            </a:r>
            <a:r>
              <a:rPr kumimoji="1" lang="en-US" altLang="ko-KR" sz="15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GS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       + </a:t>
            </a:r>
            <a:r>
              <a:rPr kumimoji="1" lang="en-US" altLang="ko-KR" sz="1500" b="1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EnterField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  + </a:t>
            </a:r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Req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Ex) </a:t>
            </a:r>
            <a:r>
              <a:rPr kumimoji="1" lang="en-US" altLang="ko-KR" sz="15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GWS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   + </a:t>
            </a:r>
            <a:r>
              <a:rPr kumimoji="1" lang="en-US" altLang="ko-KR" sz="1500" b="1" dirty="0" err="1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LoadItem</a:t>
            </a:r>
            <a:r>
              <a:rPr kumimoji="1" lang="en-US" altLang="ko-KR" sz="1500" b="1" dirty="0">
                <a:latin typeface="나눔스퀘어라운드 ExtraBold" panose="020B0600000101010101" pitchFamily="50" charset="-127"/>
                <a:ea typeface="나눔스퀘어라운드 ExtraBold"/>
              </a:rPr>
              <a:t>    + </a:t>
            </a:r>
            <a:r>
              <a:rPr kumimoji="1" lang="en-US" altLang="ko-KR" sz="1500" b="1" dirty="0">
                <a:solidFill>
                  <a:schemeClr val="accent6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Res</a:t>
            </a:r>
          </a:p>
          <a:p>
            <a:pPr>
              <a:lnSpc>
                <a:spcPct val="150000"/>
              </a:lnSpc>
            </a:pPr>
            <a:endParaRPr kumimoji="1" lang="ko-KR" altLang="en-US" sz="1400" b="1" dirty="0">
              <a:latin typeface="나눔스퀘어라운드 ExtraBold" panose="020B0600000101010101" pitchFamily="50" charset="-127"/>
              <a:ea typeface="나눔스퀘어라운드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722B9D-FE6B-E7EE-C19F-0AC1F6AB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7" y="1080156"/>
            <a:ext cx="3074507" cy="530052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14328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2619355" y="3187945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latin typeface="Arial Black"/>
              </a:rPr>
              <a:t>교육자료</a:t>
            </a:r>
            <a:endParaRPr lang="ko-KR" altLang="en-US" sz="32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>
            <a:cxnSpLocks/>
          </p:cNvCxnSpPr>
          <p:nvPr/>
        </p:nvCxnSpPr>
        <p:spPr>
          <a:xfrm>
            <a:off x="730917" y="3929161"/>
            <a:ext cx="10688878" cy="6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2133601" y="3290986"/>
            <a:ext cx="378691" cy="378691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2926932" y="4573610"/>
            <a:ext cx="1378002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ASP.NET Core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 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2725645" y="4774372"/>
            <a:ext cx="24780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5CBD78-5AA2-4464-8731-A3C9142EEC74}"/>
              </a:ext>
            </a:extLst>
          </p:cNvPr>
          <p:cNvCxnSpPr>
            <a:cxnSpLocks/>
          </p:cNvCxnSpPr>
          <p:nvPr/>
        </p:nvCxnSpPr>
        <p:spPr>
          <a:xfrm flipH="1">
            <a:off x="4218505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732145-EF5D-491C-E213-478F6A41789E}"/>
              </a:ext>
            </a:extLst>
          </p:cNvPr>
          <p:cNvSpPr txBox="1"/>
          <p:nvPr/>
        </p:nvSpPr>
        <p:spPr>
          <a:xfrm>
            <a:off x="1419723" y="2266076"/>
            <a:ext cx="654076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en-US" sz="4800" b="1" dirty="0">
                <a:latin typeface="Arial Black"/>
              </a:rPr>
              <a:t>Com2us Internship</a:t>
            </a:r>
            <a:endParaRPr lang="ko-KR" altLang="en-US" dirty="0"/>
          </a:p>
        </p:txBody>
      </p:sp>
      <p:cxnSp>
        <p:nvCxnSpPr>
          <p:cNvPr id="18" name="직선 연결선[R] 18">
            <a:extLst>
              <a:ext uri="{FF2B5EF4-FFF2-40B4-BE49-F238E27FC236}">
                <a16:creationId xmlns:a16="http://schemas.microsoft.com/office/drawing/2014/main" id="{8C29AFF7-63F1-88B0-9CD3-26CF6E031639}"/>
              </a:ext>
            </a:extLst>
          </p:cNvPr>
          <p:cNvCxnSpPr/>
          <p:nvPr/>
        </p:nvCxnSpPr>
        <p:spPr>
          <a:xfrm>
            <a:off x="751561" y="1994731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B4DF228-43A4-DE94-7B0A-B2D0D5CA5B3A}"/>
              </a:ext>
            </a:extLst>
          </p:cNvPr>
          <p:cNvSpPr/>
          <p:nvPr/>
        </p:nvSpPr>
        <p:spPr>
          <a:xfrm>
            <a:off x="749473" y="2420616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ED80B8-3DEB-BD9B-3777-03AD42F7F769}"/>
              </a:ext>
            </a:extLst>
          </p:cNvPr>
          <p:cNvSpPr/>
          <p:nvPr/>
        </p:nvSpPr>
        <p:spPr>
          <a:xfrm>
            <a:off x="4529782" y="4573610"/>
            <a:ext cx="659837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HTTP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59430ED-045D-0DB0-2FBC-9F6197BAD5F0}"/>
              </a:ext>
            </a:extLst>
          </p:cNvPr>
          <p:cNvCxnSpPr>
            <a:cxnSpLocks/>
          </p:cNvCxnSpPr>
          <p:nvPr/>
        </p:nvCxnSpPr>
        <p:spPr>
          <a:xfrm flipH="1">
            <a:off x="5151467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9F29C5-5383-2764-262A-1B339FDE0A4B}"/>
              </a:ext>
            </a:extLst>
          </p:cNvPr>
          <p:cNvSpPr/>
          <p:nvPr/>
        </p:nvSpPr>
        <p:spPr>
          <a:xfrm>
            <a:off x="5339667" y="4573610"/>
            <a:ext cx="923855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Dapper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3FBE139-4EC2-D16E-68A7-4FC56E00FA56}"/>
              </a:ext>
            </a:extLst>
          </p:cNvPr>
          <p:cNvCxnSpPr>
            <a:cxnSpLocks/>
          </p:cNvCxnSpPr>
          <p:nvPr/>
        </p:nvCxnSpPr>
        <p:spPr>
          <a:xfrm flipH="1">
            <a:off x="6182396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437FCC-1FA0-C522-37C6-39FE52103822}"/>
              </a:ext>
            </a:extLst>
          </p:cNvPr>
          <p:cNvSpPr/>
          <p:nvPr/>
        </p:nvSpPr>
        <p:spPr>
          <a:xfrm>
            <a:off x="6443707" y="4573610"/>
            <a:ext cx="923855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2">
                    <a:lumMod val="50000"/>
                  </a:schemeClr>
                </a:solidFill>
                <a:ea typeface="맑은 고딕"/>
              </a:rPr>
              <a:t>ZLogger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A6B978-6648-BA69-A594-A1004E2FC2D5}"/>
              </a:ext>
            </a:extLst>
          </p:cNvPr>
          <p:cNvCxnSpPr>
            <a:cxnSpLocks/>
          </p:cNvCxnSpPr>
          <p:nvPr/>
        </p:nvCxnSpPr>
        <p:spPr>
          <a:xfrm flipH="1">
            <a:off x="7317596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1D88F7-B83F-8B6A-EA15-E2A8DD31F72B}"/>
              </a:ext>
            </a:extLst>
          </p:cNvPr>
          <p:cNvSpPr/>
          <p:nvPr/>
        </p:nvSpPr>
        <p:spPr>
          <a:xfrm>
            <a:off x="7632458" y="4573610"/>
            <a:ext cx="659837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Redis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224353-D0BF-5629-2B38-AFD9CA4608CD}"/>
              </a:ext>
            </a:extLst>
          </p:cNvPr>
          <p:cNvCxnSpPr>
            <a:cxnSpLocks/>
          </p:cNvCxnSpPr>
          <p:nvPr/>
        </p:nvCxnSpPr>
        <p:spPr>
          <a:xfrm flipH="1">
            <a:off x="8387693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63AD62-88C8-76C8-2AF9-5A8B11328A40}"/>
              </a:ext>
            </a:extLst>
          </p:cNvPr>
          <p:cNvSpPr/>
          <p:nvPr/>
        </p:nvSpPr>
        <p:spPr>
          <a:xfrm>
            <a:off x="8668088" y="4573610"/>
            <a:ext cx="1549045" cy="3738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ea typeface="맑은 고딕"/>
              </a:rPr>
              <a:t>연습 프로젝트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83297C9-755C-979B-11A4-FF1C6BC02BC2}"/>
              </a:ext>
            </a:extLst>
          </p:cNvPr>
          <p:cNvCxnSpPr>
            <a:cxnSpLocks/>
          </p:cNvCxnSpPr>
          <p:nvPr/>
        </p:nvCxnSpPr>
        <p:spPr>
          <a:xfrm flipH="1">
            <a:off x="10106184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544EB-5F89-CB7A-06AE-92559ED85C2C}"/>
              </a:ext>
            </a:extLst>
          </p:cNvPr>
          <p:cNvSpPr/>
          <p:nvPr/>
        </p:nvSpPr>
        <p:spPr>
          <a:xfrm>
            <a:off x="1943810" y="4573611"/>
            <a:ext cx="889848" cy="3738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개요</a:t>
            </a:r>
            <a:endParaRPr lang="ko-KR" sz="14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FF9856-B45B-E9C6-D7FF-6C61DAE24459}"/>
              </a:ext>
            </a:extLst>
          </p:cNvPr>
          <p:cNvCxnSpPr>
            <a:cxnSpLocks/>
          </p:cNvCxnSpPr>
          <p:nvPr/>
        </p:nvCxnSpPr>
        <p:spPr>
          <a:xfrm flipH="1">
            <a:off x="1742523" y="4774372"/>
            <a:ext cx="24780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64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1"/>
            <a:ext cx="8169330" cy="685799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2917283" y="3013501"/>
            <a:ext cx="2334763" cy="830997"/>
          </a:xfrm>
          <a:prstGeom prst="rect">
            <a:avLst/>
          </a:prstGeom>
          <a:solidFill>
            <a:srgbClr val="F6C30A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INDEX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94E729-9D3D-4AF7-969D-763C46CF299B}"/>
              </a:ext>
            </a:extLst>
          </p:cNvPr>
          <p:cNvCxnSpPr>
            <a:cxnSpLocks/>
          </p:cNvCxnSpPr>
          <p:nvPr/>
        </p:nvCxnSpPr>
        <p:spPr>
          <a:xfrm>
            <a:off x="340827" y="180681"/>
            <a:ext cx="7756798" cy="0"/>
          </a:xfrm>
          <a:prstGeom prst="line">
            <a:avLst/>
          </a:prstGeom>
          <a:ln w="1016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A7F0744-F98E-41B9-A5D6-E64A1A038AD4}"/>
              </a:ext>
            </a:extLst>
          </p:cNvPr>
          <p:cNvCxnSpPr>
            <a:cxnSpLocks/>
          </p:cNvCxnSpPr>
          <p:nvPr/>
        </p:nvCxnSpPr>
        <p:spPr>
          <a:xfrm>
            <a:off x="340827" y="6647468"/>
            <a:ext cx="7756798" cy="0"/>
          </a:xfrm>
          <a:prstGeom prst="line">
            <a:avLst/>
          </a:prstGeom>
          <a:ln w="1016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628132" y="680985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710270" y="963657"/>
            <a:ext cx="2165465" cy="4252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/>
                <a:ea typeface="Malgun Gothic"/>
              </a:rPr>
              <a:t>Com2us Internship</a:t>
            </a:r>
            <a:endParaRPr lang="en-US" altLang="ko-KR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701578" y="5225901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en-US" sz="4000" b="1" dirty="0">
                <a:latin typeface="Arial Black"/>
                <a:cs typeface="Arial Black" panose="020B0604020202020204" pitchFamily="34" charset="0"/>
              </a:rPr>
              <a:t>4</a:t>
            </a:r>
            <a:endParaRPr lang="en-US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9B9EF6-D2FE-45FC-B2DF-22475F629878}"/>
              </a:ext>
            </a:extLst>
          </p:cNvPr>
          <p:cNvSpPr txBox="1"/>
          <p:nvPr/>
        </p:nvSpPr>
        <p:spPr>
          <a:xfrm>
            <a:off x="8756174" y="3996097"/>
            <a:ext cx="3198311" cy="425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IOCP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게임 서버 프로그래밍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4E3EC2-5BD5-4A33-9FA2-032B9E8643BE}"/>
              </a:ext>
            </a:extLst>
          </p:cNvPr>
          <p:cNvSpPr txBox="1"/>
          <p:nvPr/>
        </p:nvSpPr>
        <p:spPr>
          <a:xfrm>
            <a:off x="8783716" y="5323908"/>
            <a:ext cx="3079689" cy="794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Multi Play </a:t>
            </a:r>
            <a:r>
              <a:rPr kumimoji="1" lang="en-US" altLang="ko-KR" sz="20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Issac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게임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프로그래밍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7DB05F9-2B39-46CF-B6C4-0CEC8D2A34AB}"/>
              </a:ext>
            </a:extLst>
          </p:cNvPr>
          <p:cNvSpPr/>
          <p:nvPr/>
        </p:nvSpPr>
        <p:spPr>
          <a:xfrm>
            <a:off x="7674036" y="3713425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sz="4000" b="1" dirty="0">
                <a:latin typeface="Arial Black"/>
                <a:cs typeface="Arial Black" panose="020B0604020202020204" pitchFamily="34" charset="0"/>
              </a:rPr>
              <a:t>3</a:t>
            </a:r>
            <a:endParaRPr 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E464B61-3554-5CC0-5FDB-E1FA9D97D50F}"/>
              </a:ext>
            </a:extLst>
          </p:cNvPr>
          <p:cNvSpPr/>
          <p:nvPr/>
        </p:nvSpPr>
        <p:spPr>
          <a:xfrm>
            <a:off x="7674035" y="2204985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sz="4000" b="1" dirty="0">
                <a:latin typeface="Arial Black"/>
                <a:cs typeface="Arial Black" panose="020B0604020202020204" pitchFamily="34" charset="0"/>
              </a:rPr>
              <a:t>2</a:t>
            </a:r>
            <a:endParaRPr 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10FEA-BBAE-3091-1A4E-8C64098BB06B}"/>
              </a:ext>
            </a:extLst>
          </p:cNvPr>
          <p:cNvSpPr txBox="1"/>
          <p:nvPr/>
        </p:nvSpPr>
        <p:spPr>
          <a:xfrm>
            <a:off x="8756173" y="2487657"/>
            <a:ext cx="2496646" cy="425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졸업작품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(Be Anyone)</a:t>
            </a:r>
            <a:endParaRPr kumimoji="1" lang="ko-Kore-KR" altLang="en-US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91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개요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552269" y="1083144"/>
            <a:ext cx="5141639" cy="55149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kumimoji="1" lang="en-US" altLang="ko-KR" sz="2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5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ASP.NET Core 6.0</a:t>
            </a:r>
          </a:p>
          <a:p>
            <a:pPr lvl="1"/>
            <a:r>
              <a:rPr lang="en-US" altLang="ko-KR" sz="10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.Net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클라우드 기반 웹 응용 프로그램을 개발하기 위해 개발된 크로스 플랫폼 프레임워크인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ASP.NET 6.0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버전에 대해 설명하고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C#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Attribute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같은 기능들에 대해 설명</a:t>
            </a: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ko-KR" altLang="en-US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</a:t>
            </a:r>
          </a:p>
          <a:p>
            <a:pPr lvl="1" algn="l"/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대한 기본 설명과 통신 방식에 대해 간단히 설명하고 연습프로젝트에서 테스트를 위해 사용할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Postman 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프로그램의 사용방법 설명</a:t>
            </a: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</a:p>
          <a:p>
            <a:pPr lvl="1" algn="l"/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OOP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데이터 베이스를 쉽게 사용하기 위한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ORM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사용방법과 테스트를 진행</a:t>
            </a: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Redis</a:t>
            </a:r>
          </a:p>
          <a:p>
            <a:pPr lvl="1" algn="l"/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In-Memory 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베이스인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Redis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기본 설명과 사용법에 대해 설명하고 테스트를 진행</a:t>
            </a: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ZLogger</a:t>
            </a:r>
            <a:endParaRPr lang="en-US" altLang="ko-KR" sz="12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1" algn="l"/>
            <a:r>
              <a:rPr lang="en-US" altLang="ko-KR" sz="10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Consonle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Log 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출력을 위한 </a:t>
            </a:r>
            <a:r>
              <a:rPr lang="en-US" altLang="ko-KR" sz="10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ZLogger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대해 설명하고 테스트 진행</a:t>
            </a: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ko-KR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0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2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연습프로젝트</a:t>
            </a:r>
          </a:p>
          <a:p>
            <a:pPr lvl="1" algn="l"/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앞서 학습한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기술들을 하나씩 구현하고 테스트 해보며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ASP.NET Core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사용한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</a:t>
            </a:r>
            <a:r>
              <a:rPr lang="en-US" altLang="ko-KR" sz="10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개발에 대해 익숙해져 가는 단계</a:t>
            </a:r>
          </a:p>
          <a:p>
            <a:pPr>
              <a:lnSpc>
                <a:spcPct val="120000"/>
              </a:lnSpc>
            </a:pPr>
            <a:endParaRPr kumimoji="1" lang="en-US" altLang="ko-KR" sz="12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376F-CA27-3A0C-27FD-18326841E3C1}"/>
              </a:ext>
            </a:extLst>
          </p:cNvPr>
          <p:cNvSpPr txBox="1"/>
          <p:nvPr/>
        </p:nvSpPr>
        <p:spPr>
          <a:xfrm>
            <a:off x="5987469" y="5649367"/>
            <a:ext cx="2037107" cy="7975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작성 기간</a:t>
            </a:r>
            <a:endParaRPr kumimoji="1" lang="en-US" altLang="ko-KR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7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2022.07~ 2021.08.28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EFEC-1EE5-CF76-BBE9-34831CFE6BB0}"/>
              </a:ext>
            </a:extLst>
          </p:cNvPr>
          <p:cNvSpPr txBox="1"/>
          <p:nvPr/>
        </p:nvSpPr>
        <p:spPr>
          <a:xfrm>
            <a:off x="6096000" y="1236267"/>
            <a:ext cx="5445419" cy="16144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의의 </a:t>
            </a:r>
            <a:r>
              <a:rPr kumimoji="1" lang="en-US" altLang="ko-KR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kumimoji="1" lang="ko-KR" altLang="en-US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목표</a:t>
            </a:r>
            <a:endParaRPr kumimoji="1" lang="en-US" altLang="ko-KR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15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기초 지식 없이 </a:t>
            </a:r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ASP.NET Core</a:t>
            </a:r>
            <a:r>
              <a:rPr kumimoji="1" lang="ko-KR" altLang="en-US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를 사용한 </a:t>
            </a:r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Restful API</a:t>
            </a:r>
            <a:r>
              <a:rPr kumimoji="1" lang="ko-KR" altLang="en-US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개발에 참여하며 어려움을 느꼈고 추후 입사하게 될 신입들이 업무에 조금 더 빠르게 투입 될 수 있도록 기술들의 기초 지식을 위주로 다뤘다</a:t>
            </a:r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sz="10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20000"/>
              </a:lnSpc>
            </a:pPr>
            <a:r>
              <a:rPr lang="ko-KR" altLang="en-US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앞서 </a:t>
            </a:r>
            <a:r>
              <a:rPr lang="en-US" altLang="ko-KR" sz="10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ASP.NET Core / HTTP / Dapper / Redis / </a:t>
            </a:r>
            <a:r>
              <a:rPr lang="en-US" altLang="ko-KR" sz="1000" b="0" i="0" dirty="0" err="1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Zlogger</a:t>
            </a:r>
            <a:r>
              <a:rPr kumimoji="1" lang="ko-KR" altLang="en-US" sz="1000" dirty="0">
                <a:solidFill>
                  <a:srgbClr val="2429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기초와 사용법을 공부하고 최종적으로 간단한</a:t>
            </a:r>
            <a:r>
              <a:rPr kumimoji="1" lang="en-US" altLang="ko-KR" sz="1000" dirty="0">
                <a:solidFill>
                  <a:srgbClr val="2429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000" b="1" dirty="0">
                <a:solidFill>
                  <a:srgbClr val="2429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연습 프로젝트를 구현해 보며 감을 잡을 수 있도록 한다</a:t>
            </a:r>
            <a:r>
              <a:rPr kumimoji="1" lang="en-US" altLang="ko-KR" sz="1000" b="1" dirty="0">
                <a:solidFill>
                  <a:srgbClr val="24292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en-US" altLang="ko-KR" sz="10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10BFF-128F-4231-6153-7DF77052767C}"/>
              </a:ext>
            </a:extLst>
          </p:cNvPr>
          <p:cNvSpPr txBox="1"/>
          <p:nvPr/>
        </p:nvSpPr>
        <p:spPr>
          <a:xfrm>
            <a:off x="5987469" y="2956028"/>
            <a:ext cx="5455640" cy="2904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필수 참고 자료</a:t>
            </a:r>
            <a:endParaRPr kumimoji="1" lang="en-US" altLang="ko-KR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6000">
              <a:lnSpc>
                <a:spcPct val="120000"/>
              </a:lnSpc>
            </a:pPr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ASP.NET Core 6.0</a:t>
            </a:r>
            <a:endParaRPr kumimoji="1" lang="en-US" altLang="ko-KR" sz="7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hlinkClick r:id="rId2"/>
            </a:endParaRPr>
          </a:p>
          <a:p>
            <a:pPr marL="49320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2"/>
              </a:rPr>
              <a:t>https://learn.microsoft.com/ko-kr/aspnet/core/?view=aspnetcore-6.0</a:t>
            </a:r>
            <a:endParaRPr kumimoji="1" lang="en-US" altLang="ko-KR" sz="8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8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>
              <a:lnSpc>
                <a:spcPct val="120000"/>
              </a:lnSpc>
            </a:pPr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  <a:endParaRPr kumimoji="1" lang="en-US" altLang="ko-KR" sz="1000" b="1" i="0" dirty="0">
              <a:solidFill>
                <a:schemeClr val="tx1">
                  <a:alpha val="80000"/>
                </a:schemeClr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800" b="0" i="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3"/>
              </a:rPr>
              <a:t>https://gist.github.com/jacking75/21ec0c29bda2af62be9985f628125e00</a:t>
            </a:r>
            <a:r>
              <a:rPr lang="en-US" altLang="ko-KR" sz="8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endParaRPr kumimoji="1" lang="en-US" altLang="ko-KR" sz="8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0" i="0" u="none" strike="noStrike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4"/>
              </a:rPr>
              <a:t>https://dapper-tutorial.net/dapper</a:t>
            </a:r>
            <a:endParaRPr lang="en-US" altLang="ko-KR" sz="8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0" i="0" u="none" strike="noStrike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5"/>
              </a:rPr>
              <a:t>https://www.learndapper.com/</a:t>
            </a:r>
            <a:endParaRPr lang="en-US" altLang="ko-KR" sz="800" b="0" i="0" u="none" strike="noStrike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 indent="-171450" algn="l">
              <a:buFont typeface="Arial" panose="020B0604020202020204" pitchFamily="34" charset="0"/>
              <a:buChar char="•"/>
            </a:pPr>
            <a:endParaRPr lang="en-US" altLang="ko-KR" sz="800" b="0" i="0" u="none" strike="noStrike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/>
            <a:r>
              <a:rPr kumimoji="1" lang="en-US" altLang="ko-KR" sz="10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Redis</a:t>
            </a:r>
            <a:endParaRPr lang="en-US" altLang="ko-KR" sz="1000" dirty="0">
              <a:solidFill>
                <a:srgbClr val="2429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6"/>
              </a:rPr>
              <a:t>https://redis.io/docs/data-types/</a:t>
            </a:r>
            <a:endParaRPr lang="en-US" altLang="ko-KR" sz="800" b="0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1" i="0" u="none" strike="noStrike" dirty="0">
                <a:solidFill>
                  <a:srgbClr val="24292F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7"/>
              </a:rPr>
              <a:t>http://redisgate.kr/redis/introduction/redis_intro.php</a:t>
            </a:r>
            <a:endParaRPr lang="en-US" altLang="ko-KR" sz="800" b="1" i="0" u="none" strike="noStrike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/>
            <a:endParaRPr lang="en-US" altLang="ko-KR" sz="800" b="1" i="0" u="none" strike="noStrike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6000"/>
            <a:r>
              <a:rPr kumimoji="1" lang="en-US" altLang="ko-KR" sz="10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ZLogger</a:t>
            </a:r>
            <a:endParaRPr lang="en-US" altLang="ko-KR" sz="1000" b="1" dirty="0">
              <a:solidFill>
                <a:srgbClr val="24292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0" i="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8"/>
              </a:rPr>
              <a:t>https://github.com/Cysharp/ZLogger</a:t>
            </a:r>
            <a:endParaRPr lang="en-US" altLang="ko-KR" sz="800" b="1" i="0" u="none" strike="noStrike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93200" lvl="1" indent="-171450">
              <a:buFont typeface="Arial" panose="020B0604020202020204" pitchFamily="34" charset="0"/>
              <a:buChar char="•"/>
            </a:pPr>
            <a:r>
              <a:rPr lang="en-US" altLang="ko-KR" sz="800" b="0" i="0" u="none" strike="noStrike" dirty="0"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9"/>
              </a:rPr>
              <a:t>https://jacking75.github.io/NET_lib_ZLogger/</a:t>
            </a:r>
            <a:endParaRPr lang="en-US" altLang="ko-KR" sz="800" b="1" i="0" dirty="0">
              <a:solidFill>
                <a:srgbClr val="24292F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/>
            <a:endParaRPr lang="en-US" altLang="ko-KR" sz="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lnSpc>
                <a:spcPct val="120000"/>
              </a:lnSpc>
            </a:pPr>
            <a:endParaRPr kumimoji="1" lang="en-US" altLang="ko-KR" sz="7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ko-KR" sz="7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A07D4-2212-CD21-B574-EA21E40D5108}"/>
              </a:ext>
            </a:extLst>
          </p:cNvPr>
          <p:cNvSpPr txBox="1"/>
          <p:nvPr/>
        </p:nvSpPr>
        <p:spPr>
          <a:xfrm>
            <a:off x="8318137" y="5715058"/>
            <a:ext cx="3321594" cy="6662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accent2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포트폴리오에서는 분량 문제로</a:t>
            </a:r>
            <a:endParaRPr kumimoji="1" lang="en-US" altLang="ko-KR" sz="1600" b="1" spc="-150" dirty="0">
              <a:solidFill>
                <a:schemeClr val="accent2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accent2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일부 내용만 다뤘습니다</a:t>
            </a:r>
            <a:r>
              <a:rPr kumimoji="1" lang="en-US" altLang="ko-KR" sz="1600" b="1" spc="-150" dirty="0">
                <a:solidFill>
                  <a:schemeClr val="accent2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en-US" altLang="en-US" sz="1600" b="1" spc="-150" dirty="0">
              <a:solidFill>
                <a:schemeClr val="accent2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70382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ASP.NET Core 6.0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6372505" y="1202709"/>
            <a:ext cx="5022689" cy="2092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 err="1">
                <a:latin typeface="나눔스퀘어라운드 ExtraBold" panose="020B0600000101010101" pitchFamily="50" charset="-127"/>
                <a:ea typeface="나눔스퀘어라운드 ExtraBold"/>
              </a:rPr>
              <a:t>Appsettings.json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(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설정 제공자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제공자에 작성한 환경변수들을 어디서 어떻게 가져와 사용하는지 알지 못했고 그래서 좌측 코드에서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DbConfig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”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네이밍이 바뀌었을 때 해당 환경변수들을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Load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해오지 못한 상황이 발생했고 이를 공부하며 환경변수들을 가져오는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GetSection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함수의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사용법과 설정 제공자에 대한 기초 지식을 작성하게 되었다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EB06FB-0E47-56B6-4156-FBECEF246223}"/>
              </a:ext>
            </a:extLst>
          </p:cNvPr>
          <p:cNvGrpSpPr/>
          <p:nvPr/>
        </p:nvGrpSpPr>
        <p:grpSpPr>
          <a:xfrm>
            <a:off x="555651" y="1202709"/>
            <a:ext cx="5540348" cy="3198373"/>
            <a:chOff x="804862" y="4676160"/>
            <a:chExt cx="3027095" cy="16674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5B4719-E366-C765-7C75-439F1C2A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863" y="4676160"/>
              <a:ext cx="3027094" cy="1667490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4EF916-D3EF-19D3-2E59-79F194EA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862" y="5512145"/>
              <a:ext cx="973569" cy="117613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3319780-78A8-25A7-5279-F2383CA6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1" y="4666489"/>
            <a:ext cx="5540350" cy="152411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09A90-3516-9DB1-E834-D25BE5097EE7}"/>
              </a:ext>
            </a:extLst>
          </p:cNvPr>
          <p:cNvSpPr txBox="1"/>
          <p:nvPr/>
        </p:nvSpPr>
        <p:spPr>
          <a:xfrm>
            <a:off x="6372505" y="3774879"/>
            <a:ext cx="5022689" cy="24157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Attribute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Attribute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무엇인지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어떤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Attribute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있는지 몰라서 코드 분석에 어려움을 겪었기 때문에 이에 대한 자료를 작성하게 되었다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대표적인 어려움으로는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 In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기능을 테스트하며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RegularExpression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Attribute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기능을 몰라서 데이터를 해당 </a:t>
            </a:r>
            <a:r>
              <a:rPr kumimoji="1" lang="ko-KR" altLang="en-US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포멧에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맞추지 않아 테스트가 진행되지 않았고 이 때 문제가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네트워크 쪽이라고 생각했던 경우가 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C1D61D-7964-F4BB-2BE7-7D09DE56413D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095999" y="2801895"/>
            <a:ext cx="315420" cy="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ACF001-B6E7-4D75-118F-A9FDDB9FBC6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096001" y="5428547"/>
            <a:ext cx="315418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96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ASP.NET Core 6.0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886423" y="1016800"/>
            <a:ext cx="5022689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Dependency Injection (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의존성 주입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09A90-3516-9DB1-E834-D25BE5097EE7}"/>
              </a:ext>
            </a:extLst>
          </p:cNvPr>
          <p:cNvSpPr txBox="1"/>
          <p:nvPr/>
        </p:nvSpPr>
        <p:spPr>
          <a:xfrm>
            <a:off x="777057" y="5294059"/>
            <a:ext cx="10542598" cy="707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의존성 주입이라는 개념을 처음 보며 코드분석에 어려움을 겪어 작성하게 되었으며 의존성 주입이 무엇인지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왜 사용하는지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그리고  코드상에서 어떤 방식으로 주입되어 사용되는지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대해 작성 하게 되었다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D9D89-9DFF-8D88-1D51-C96ACB4A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7" y="2119079"/>
            <a:ext cx="5591034" cy="289436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1D8E2F-C25D-4F21-4613-80BEB3E2C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47" y="2119079"/>
            <a:ext cx="4667626" cy="289437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1617E3-5535-5893-1B14-90070725B877}"/>
              </a:ext>
            </a:extLst>
          </p:cNvPr>
          <p:cNvSpPr txBox="1"/>
          <p:nvPr/>
        </p:nvSpPr>
        <p:spPr>
          <a:xfrm>
            <a:off x="886423" y="1573450"/>
            <a:ext cx="10490750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의존성 주입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X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    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	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  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		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 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VS           	    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의존성 주입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25390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HTTP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5988042" y="3887640"/>
            <a:ext cx="5446575" cy="22541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 err="1">
                <a:latin typeface="나눔스퀘어라운드 ExtraBold" panose="020B0600000101010101" pitchFamily="50" charset="-127"/>
                <a:ea typeface="나눔스퀘어라운드 ExtraBold"/>
              </a:rPr>
              <a:t>PostMan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ko-KR" altLang="en-US" b="1" dirty="0">
                <a:latin typeface="나눔스퀘어라운드 ExtraBold" panose="020B0600000101010101" pitchFamily="50" charset="-127"/>
                <a:ea typeface="나눔스퀘어라운드 ExtraBold"/>
              </a:rPr>
              <a:t>사용법 </a:t>
            </a: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&amp; </a:t>
            </a:r>
            <a:r>
              <a:rPr kumimoji="1" lang="en-US" altLang="ko-KR" b="1" dirty="0" err="1">
                <a:latin typeface="나눔스퀘어라운드 ExtraBold" panose="020B0600000101010101" pitchFamily="50" charset="-127"/>
                <a:ea typeface="나눔스퀘어라운드 ExtraBold"/>
              </a:rPr>
              <a:t>Json</a:t>
            </a:r>
            <a:endParaRPr kumimoji="1" lang="en-US" altLang="ko-KR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endParaRPr kumimoji="1" lang="en-US" altLang="ko-KR" sz="700" b="1" dirty="0"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서버를 개발하며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Test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하는 프로그램인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PostMan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사용법을 몰라서 초창기 테스트 진행이 어려웠고 이를 위해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PostMan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사용해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 / GET / PUT / DELETE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하며 사용법을 작성했고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처음 사용해본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Json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포멧의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구조와 장단점을 작성하게 되었습니다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F02833-B904-6449-1747-FCA2D0D0D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33" y="3887640"/>
            <a:ext cx="4645125" cy="263271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3E665F-27B5-E760-87A4-EC5C9B41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33" y="1082097"/>
            <a:ext cx="4645125" cy="273475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AA3F19-0C9E-F23B-68CB-1836DDCF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43" y="1070943"/>
            <a:ext cx="4645125" cy="274821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1233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Dapper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6372505" y="913654"/>
            <a:ext cx="5168914" cy="1030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기능에 대해 잘 알지 못해서 비효율적인 코드작성이 잦아졌고 이를 해결하기위해 기능에 초점을 맞춰 작성하게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되었습니다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C1D61D-7964-F4BB-2BE7-7D09DE56413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01673" y="2372859"/>
            <a:ext cx="107083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ACF001-B6E7-4D75-118F-A9FDDB9FBC6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301673" y="5078029"/>
            <a:ext cx="107083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DE15841-886C-8F9A-F3B9-49284E95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19" y="1130422"/>
            <a:ext cx="4591954" cy="248487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0FD08-0F2B-1528-0771-2A5E118D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9" y="3717122"/>
            <a:ext cx="4591954" cy="272181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466389-A369-5DD8-7729-7169C2CEBD04}"/>
              </a:ext>
            </a:extLst>
          </p:cNvPr>
          <p:cNvSpPr txBox="1"/>
          <p:nvPr/>
        </p:nvSpPr>
        <p:spPr>
          <a:xfrm>
            <a:off x="6372505" y="2023269"/>
            <a:ext cx="5168914" cy="232339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좌측의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기능들에 대해 공부기간 없이 작성했던 코드이며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 In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시에 유저가 작성한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Email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AccountDB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존재하는지 여부를 판단하는 부분입니다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코드에 사용된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QuerySingleAsync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함수는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해당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Email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존재 하지 않을 경우 예외를 던지게 되는데 이 때문에 결과적으로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아래의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Null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체크를 통한 정상 로직은 예외를 통해 처리해야합니다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7C846-5613-D9A3-C164-A7028248CDF5}"/>
              </a:ext>
            </a:extLst>
          </p:cNvPr>
          <p:cNvSpPr txBox="1"/>
          <p:nvPr/>
        </p:nvSpPr>
        <p:spPr>
          <a:xfrm>
            <a:off x="6372505" y="4696941"/>
            <a:ext cx="5168914" cy="1353897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데이터가 없다면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Null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리턴 해주며 중복된 데이터가 있다면 첫번째 검색되는 데이터를 리턴 하는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QueryFirstOrDefaultAsync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라는 함수를 알았다면 때문에 예외를 통해 정상 로직을 실행하는 상황을 만들지 않았을 것입니다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36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Dapper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F818CD-014E-F5BD-7FE9-7F2A67C323BE}"/>
              </a:ext>
            </a:extLst>
          </p:cNvPr>
          <p:cNvSpPr txBox="1"/>
          <p:nvPr/>
        </p:nvSpPr>
        <p:spPr>
          <a:xfrm>
            <a:off x="886423" y="891883"/>
            <a:ext cx="5022689" cy="467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나눔스퀘어라운드 ExtraBold" panose="020B0600000101010101" pitchFamily="50" charset="-127"/>
                <a:ea typeface="나눔스퀘어라운드 ExtraBold"/>
              </a:rPr>
              <a:t>SQL Injection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09A90-3516-9DB1-E834-D25BE5097EE7}"/>
              </a:ext>
            </a:extLst>
          </p:cNvPr>
          <p:cNvSpPr txBox="1"/>
          <p:nvPr/>
        </p:nvSpPr>
        <p:spPr>
          <a:xfrm>
            <a:off x="777057" y="5409167"/>
            <a:ext cx="10622526" cy="1030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공식 홈페이지를 참고하며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 Injection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이라는 해킹 기술에 대해 접하게 되었고 평소 막연하게 관심있었던 분야여서 신기하기도 했고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중요한 기술이라고 생각하여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 Injection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대한 대응방안에 대해 공부하고 좌측 사진처럼 공격을 진행하고 성공하는 과정과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우측의 사진처럼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Dapper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SQL Injection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방어 기술 및 방어 성공 과정에 대해 작성하게 되었습니다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398D77-8D12-47D8-4CFF-761B348F4477}"/>
              </a:ext>
            </a:extLst>
          </p:cNvPr>
          <p:cNvGrpSpPr/>
          <p:nvPr/>
        </p:nvGrpSpPr>
        <p:grpSpPr>
          <a:xfrm>
            <a:off x="886423" y="1431017"/>
            <a:ext cx="10513160" cy="3916711"/>
            <a:chOff x="579872" y="1705300"/>
            <a:chExt cx="11215226" cy="41782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7118BFC-67FE-28AE-C12C-14E05F91B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2" y="1705300"/>
              <a:ext cx="5516128" cy="4178268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5535D4-B54C-2DC3-9B0C-04666839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970" y="1705300"/>
              <a:ext cx="5516128" cy="4178268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47053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>
                <a:ea typeface="맑은 고딕"/>
              </a:rPr>
              <a:t>Redis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A09A90-3516-9DB1-E834-D25BE5097EE7}"/>
              </a:ext>
            </a:extLst>
          </p:cNvPr>
          <p:cNvSpPr txBox="1"/>
          <p:nvPr/>
        </p:nvSpPr>
        <p:spPr>
          <a:xfrm>
            <a:off x="1003250" y="5530292"/>
            <a:ext cx="10622526" cy="7075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Redis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기본 개념과 설치 및 사용법 그리고 빈번하게 사용할 문자열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정수형 자료형을 사용하는 방법에 대해 작성했고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Nuget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제공하는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Redis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다루기 위한 라이브러리인 </a:t>
            </a:r>
            <a:r>
              <a:rPr kumimoji="1"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CloudStructures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대해 작성하였습니다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kumimoji="1"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F20ADA-0360-BD37-7CCE-7210D429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50" y="1148514"/>
            <a:ext cx="3399827" cy="403880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17758D-6CB3-16F1-91B6-CD042E347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65" y="1135507"/>
            <a:ext cx="6006618" cy="405180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52347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kern="0" dirty="0" err="1">
                <a:ea typeface="맑은 고딕"/>
              </a:rPr>
              <a:t>ZLogger</a:t>
            </a:r>
            <a:endParaRPr lang="ko-KR" altLang="en-US" sz="2000" b="1" kern="0" dirty="0" err="1">
              <a:ea typeface="맑은 고딕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1ACF001-B6E7-4D75-118F-A9FDDB9FBC6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301672" y="3882534"/>
            <a:ext cx="1070833" cy="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67C846-5613-D9A3-C164-A7028248CDF5}"/>
              </a:ext>
            </a:extLst>
          </p:cNvPr>
          <p:cNvSpPr txBox="1"/>
          <p:nvPr/>
        </p:nvSpPr>
        <p:spPr>
          <a:xfrm>
            <a:off x="6372505" y="2074507"/>
            <a:ext cx="5168914" cy="361605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게임에서는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버그가 있던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Event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대한 보상이나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순위가 중요한 일부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Heavy(Core) User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들을 등돌리게 만드는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잘못된 경로를 통한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Item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획득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대처하기 위해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매우 중요하다고 생각해서 날짜별로 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파일을 생성하고 기록하는 방법</a:t>
            </a: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Event 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별로 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</a:t>
            </a:r>
            <a:r>
              <a:rPr kumimoji="1"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기록할 수 있는 방법에 대해 작성하게 되었습니다</a:t>
            </a:r>
            <a:r>
              <a:rPr kumimoji="1"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821A87-B22C-9B5F-0B2B-06B825BFC36B}"/>
              </a:ext>
            </a:extLst>
          </p:cNvPr>
          <p:cNvGrpSpPr/>
          <p:nvPr/>
        </p:nvGrpSpPr>
        <p:grpSpPr>
          <a:xfrm>
            <a:off x="549326" y="1038828"/>
            <a:ext cx="4752347" cy="5379451"/>
            <a:chOff x="549326" y="1038828"/>
            <a:chExt cx="4885007" cy="58180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649F03-47EF-E4FF-6EA2-DC0FE57C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326" y="1038828"/>
              <a:ext cx="4885006" cy="3075537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00B662-12E2-27CD-A88D-80882ADC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326" y="4117865"/>
              <a:ext cx="4885007" cy="2738967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07060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연습 프로젝트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A09A90-3516-9DB1-E834-D25BE5097EE7}"/>
              </a:ext>
            </a:extLst>
          </p:cNvPr>
          <p:cNvSpPr txBox="1"/>
          <p:nvPr/>
        </p:nvSpPr>
        <p:spPr>
          <a:xfrm>
            <a:off x="538939" y="4395347"/>
            <a:ext cx="4882806" cy="14507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앞서 공부한 기술들을 사용하여 간단한 </a:t>
            </a:r>
            <a:r>
              <a:rPr kumimoji="1"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 </a:t>
            </a:r>
            <a:r>
              <a:rPr kumimoji="1"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kumimoji="1"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서버를 제작하는 과정과</a:t>
            </a:r>
            <a:endParaRPr kumimoji="1"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작성한 코드가 정상적으로 동작하는지 확인할 수 있도록 테스트를 진행하는 과정을 작성하게 되었으며 프로젝트 개발에 필요한 모든 코드를 수록하여</a:t>
            </a:r>
            <a:endParaRPr kumimoji="1"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기초지식 없는 사람도 보고 따라할 수 있도록 하는 것에 초점을 맞추고 </a:t>
            </a:r>
            <a:endParaRPr kumimoji="1"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교육자료를 작성했습니다</a:t>
            </a:r>
            <a:r>
              <a:rPr kumimoji="1"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kumimoji="1"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kumimoji="1" lang="en-US" altLang="ko-KR" sz="1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843397-31E5-3BA0-CA98-02F1E6EDC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99" y="1070943"/>
            <a:ext cx="6050062" cy="508047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B21268-765A-E5DC-65CF-D945B607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3" y="1049167"/>
            <a:ext cx="4866092" cy="318412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018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1421811" y="2410164"/>
            <a:ext cx="3766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Be Anyone</a:t>
            </a:r>
            <a:endParaRPr kumimoji="1" lang="ko-Kore-KR" altLang="en-US" sz="4800" b="1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AC8BA7C-285D-1748-89C1-D5556B4C1B53}"/>
              </a:ext>
            </a:extLst>
          </p:cNvPr>
          <p:cNvCxnSpPr/>
          <p:nvPr/>
        </p:nvCxnSpPr>
        <p:spPr>
          <a:xfrm>
            <a:off x="753649" y="2138819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/>
          <p:nvPr/>
        </p:nvCxnSpPr>
        <p:spPr>
          <a:xfrm>
            <a:off x="753649" y="3429000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564704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2485308" y="4482444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 소개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279D56-8A10-46C1-9644-2B1FA64DD259}"/>
              </a:ext>
            </a:extLst>
          </p:cNvPr>
          <p:cNvSpPr/>
          <p:nvPr/>
        </p:nvSpPr>
        <p:spPr>
          <a:xfrm>
            <a:off x="5012810" y="4489724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협업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84F8B-893C-4C90-B12A-B1E36EDCAB05}"/>
              </a:ext>
            </a:extLst>
          </p:cNvPr>
          <p:cNvSpPr/>
          <p:nvPr/>
        </p:nvSpPr>
        <p:spPr>
          <a:xfrm>
            <a:off x="7547106" y="4482442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개발내용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 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1756489" y="4774372"/>
            <a:ext cx="96785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5CBD78-5AA2-4464-8731-A3C9142EEC74}"/>
              </a:ext>
            </a:extLst>
          </p:cNvPr>
          <p:cNvCxnSpPr>
            <a:cxnSpLocks/>
          </p:cNvCxnSpPr>
          <p:nvPr/>
        </p:nvCxnSpPr>
        <p:spPr>
          <a:xfrm flipH="1">
            <a:off x="4191313" y="4774372"/>
            <a:ext cx="131528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563968-BBF4-41AE-908B-E6189DBF7C6F}"/>
              </a:ext>
            </a:extLst>
          </p:cNvPr>
          <p:cNvCxnSpPr>
            <a:cxnSpLocks/>
          </p:cNvCxnSpPr>
          <p:nvPr/>
        </p:nvCxnSpPr>
        <p:spPr>
          <a:xfrm flipH="1">
            <a:off x="6535308" y="4774372"/>
            <a:ext cx="131528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DF9F4F-B6E7-4755-B1A5-25046211A8B2}"/>
              </a:ext>
            </a:extLst>
          </p:cNvPr>
          <p:cNvCxnSpPr>
            <a:cxnSpLocks/>
          </p:cNvCxnSpPr>
          <p:nvPr/>
        </p:nvCxnSpPr>
        <p:spPr>
          <a:xfrm flipH="1">
            <a:off x="9235360" y="4774372"/>
            <a:ext cx="1022343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0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1421811" y="2410164"/>
            <a:ext cx="654076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en-US" sz="4800" b="1" dirty="0">
                <a:latin typeface="Arial Black"/>
              </a:rPr>
              <a:t>Com2us Internship</a:t>
            </a:r>
            <a:endParaRPr lang="ko-KR" altLang="en-US" dirty="0"/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AC8BA7C-285D-1748-89C1-D5556B4C1B53}"/>
              </a:ext>
            </a:extLst>
          </p:cNvPr>
          <p:cNvCxnSpPr/>
          <p:nvPr/>
        </p:nvCxnSpPr>
        <p:spPr>
          <a:xfrm>
            <a:off x="753649" y="2138819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/>
          <p:nvPr/>
        </p:nvCxnSpPr>
        <p:spPr>
          <a:xfrm>
            <a:off x="753649" y="3429000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564704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3058264" y="4482444"/>
            <a:ext cx="1998906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2D MMO</a:t>
            </a:r>
            <a:endParaRPr lang="ko-KR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 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1756489" y="4774372"/>
            <a:ext cx="1301775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5CBD78-5AA2-4464-8731-A3C9142EEC74}"/>
              </a:ext>
            </a:extLst>
          </p:cNvPr>
          <p:cNvCxnSpPr>
            <a:cxnSpLocks/>
          </p:cNvCxnSpPr>
          <p:nvPr/>
        </p:nvCxnSpPr>
        <p:spPr>
          <a:xfrm flipH="1">
            <a:off x="5135418" y="4783552"/>
            <a:ext cx="152478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DF9F4F-B6E7-4755-B1A5-25046211A8B2}"/>
              </a:ext>
            </a:extLst>
          </p:cNvPr>
          <p:cNvCxnSpPr>
            <a:cxnSpLocks/>
          </p:cNvCxnSpPr>
          <p:nvPr/>
        </p:nvCxnSpPr>
        <p:spPr>
          <a:xfrm flipH="1">
            <a:off x="8783782" y="4774372"/>
            <a:ext cx="147392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32D03-F25E-5AA7-5744-340C73B6CACD}"/>
              </a:ext>
            </a:extLst>
          </p:cNvPr>
          <p:cNvSpPr/>
          <p:nvPr/>
        </p:nvSpPr>
        <p:spPr>
          <a:xfrm>
            <a:off x="6756893" y="4453001"/>
            <a:ext cx="1998906" cy="4944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교육자료</a:t>
            </a:r>
          </a:p>
        </p:txBody>
      </p:sp>
    </p:spTree>
    <p:extLst>
      <p:ext uri="{BB962C8B-B14F-4D97-AF65-F5344CB8AC3E}">
        <p14:creationId xmlns:p14="http://schemas.microsoft.com/office/powerpoint/2010/main" val="2742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Be Anyone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552269" y="1083144"/>
            <a:ext cx="5141639" cy="550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MMO RPG 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Direct X 12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C++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Visual Studio 2019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Terragen4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인원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기획 기간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2020.09 ~ 2020.12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기간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2021.01 ~ 2021.09</a:t>
            </a:r>
          </a:p>
          <a:p>
            <a:pPr>
              <a:lnSpc>
                <a:spcPct val="120000"/>
              </a:lnSpc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5FADB-FF09-4358-B365-6A397CEA5F14}"/>
              </a:ext>
            </a:extLst>
          </p:cNvPr>
          <p:cNvSpPr txBox="1"/>
          <p:nvPr/>
        </p:nvSpPr>
        <p:spPr>
          <a:xfrm>
            <a:off x="5693908" y="1096252"/>
            <a:ext cx="5141639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담당 업무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IOCP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사용한 멀티플레이 게임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측 네트워킹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쿼드트리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공간분할 알고리즘을 사용한 시야처리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추측항법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음향 기능 담당</a:t>
            </a: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D0A19B-3EF8-4869-816D-01FBDF25A1B5}"/>
              </a:ext>
            </a:extLst>
          </p:cNvPr>
          <p:cNvGrpSpPr/>
          <p:nvPr/>
        </p:nvGrpSpPr>
        <p:grpSpPr>
          <a:xfrm>
            <a:off x="5693908" y="2714324"/>
            <a:ext cx="5745706" cy="3619452"/>
            <a:chOff x="5693908" y="2714324"/>
            <a:chExt cx="5745706" cy="361945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3D9086-578C-40F0-83D1-856F3C2B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8340" y="2714324"/>
              <a:ext cx="2846220" cy="1910080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1A2C94-94DB-49F8-AA6F-B9A32AF9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4560" y="2714324"/>
              <a:ext cx="2895054" cy="1910080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A67E6E-2196-4617-81BC-8BD0BF7D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3908" y="4618770"/>
              <a:ext cx="2846220" cy="1715006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21" name="그림 20" descr="바닥, 대지이(가) 표시된 사진&#10;&#10;자동 생성된 설명">
              <a:extLst>
                <a:ext uri="{FF2B5EF4-FFF2-40B4-BE49-F238E27FC236}">
                  <a16:creationId xmlns:a16="http://schemas.microsoft.com/office/drawing/2014/main" id="{C2741CF5-2FCC-4D31-BE0B-43CFF7D71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0129" y="4638202"/>
              <a:ext cx="2895054" cy="1695574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67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협업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02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552269" y="1083144"/>
            <a:ext cx="6171260" cy="269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b="1" u="sng" spc="-150" dirty="0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장기 프로젝트 관리</a:t>
            </a:r>
            <a:endParaRPr kumimoji="1" lang="en-US" altLang="ko-KR" sz="1600" b="1" u="sng" spc="-150" dirty="0">
              <a:solidFill>
                <a:schemeClr val="accent2">
                  <a:lumMod val="75000"/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팀원들과의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효율적인 협업을 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사용하여 프로젝트를 관리했습니다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 주 수요일이나 회의가 필요한 상황에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디스코드나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보이스톡을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사용하여 회의를 진행하고 한 주간의 작업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목표에 대해 공유했습니다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매주 일요일 한주간의 작업내용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 중 문제점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다음 목표 등을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MarkDown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작성하여 공유했습니다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팀장을 맡게 되어 회의록 작성과 팀원들의 작업 피드백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목표 설정을 담당했습니다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BF68E692-0315-40A0-B1E5-09323BDA0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4" y="3666887"/>
            <a:ext cx="5832637" cy="198750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954DC08-25B2-4DFE-A288-B60B0D2E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9" y="1533469"/>
            <a:ext cx="1344861" cy="411195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D2309F-0258-452F-B828-988BE2BE0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41" y="2671486"/>
            <a:ext cx="3523560" cy="99540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BDDC41-97AA-4AA5-A064-A5BF428FD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41" y="1533469"/>
            <a:ext cx="3523560" cy="113801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3E8FF5-6C83-4C78-BB51-5D3014DE3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841" y="3666886"/>
            <a:ext cx="3523560" cy="94994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918403-01B6-4B49-9D53-6A4316378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8840" y="4616829"/>
            <a:ext cx="3523559" cy="1028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A3E30B-F4E5-477E-AA9F-44D1CDF347A4}"/>
              </a:ext>
            </a:extLst>
          </p:cNvPr>
          <p:cNvSpPr txBox="1"/>
          <p:nvPr/>
        </p:nvSpPr>
        <p:spPr>
          <a:xfrm>
            <a:off x="852596" y="5721781"/>
            <a:ext cx="5141639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Git Hub : </a:t>
            </a:r>
            <a:r>
              <a:rPr kumimoji="1" lang="en-US" altLang="ko-KR" sz="1200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hlinkClick r:id="rId8"/>
              </a:rPr>
              <a:t>https://github.com/dydtjr0316/HellGate</a:t>
            </a:r>
            <a:endParaRPr kumimoji="1" lang="en-US" altLang="ko-KR" sz="1200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964343-3EF0-40A0-9863-2386F02E23B6}"/>
              </a:ext>
            </a:extLst>
          </p:cNvPr>
          <p:cNvSpPr txBox="1"/>
          <p:nvPr/>
        </p:nvSpPr>
        <p:spPr>
          <a:xfrm>
            <a:off x="852596" y="6008943"/>
            <a:ext cx="5141639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Youtube</a:t>
            </a:r>
            <a:r>
              <a:rPr kumimoji="1"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hlinkClick r:id="rId9"/>
              </a:rPr>
              <a:t>https://youtu.be/ESPotuZG0UY</a:t>
            </a:r>
            <a:endParaRPr kumimoji="1" lang="en-US" altLang="ko-KR" sz="1200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10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객체 관리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178523"/>
            <a:ext cx="5657753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객체를 저장해 놓는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OBJLIST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미리 만들어 놓은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Player, Monster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저장해 놓고 관리하는 변수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순서가 필요 없고  탐색을 많이 해야 하고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객체를 저장하기 위해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unordered_map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 사용했습니다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공격등의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Event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진행중인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Player, Monster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저장해 놓는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RECKONER, MONSTER_RECKONER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순서가 필요 없고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저장해서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OBJLIST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찾아 사용하면 되므로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unoredered_set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사용했습니다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불필요한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접속하지 않은 플레이어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이동하지않는 몬스터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객체에 대해 불필요한 검사를 하지  않기 위해 검사가 필요할 때만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Insert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 주고 사용하고 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FD451-8828-4F4F-A3F4-1D01BE53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4" y="1179257"/>
            <a:ext cx="5104145" cy="194310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72E7E4-769D-4373-A863-47997911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5321187"/>
            <a:ext cx="5108571" cy="23812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52B5A9-19DD-490F-8737-E8D483C551AC}"/>
              </a:ext>
            </a:extLst>
          </p:cNvPr>
          <p:cNvSpPr txBox="1"/>
          <p:nvPr/>
        </p:nvSpPr>
        <p:spPr>
          <a:xfrm>
            <a:off x="6130834" y="5349062"/>
            <a:ext cx="5657753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Processing_thread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RECKONER, MONSTER_RECKONER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존재하는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사용하여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OBJLIST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해당 객체를 검색하여 객체에 대한 이동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시야처리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그에 따른 패킷 처리를 진행합니다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6F781A-41B7-438B-A717-61590363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5944345"/>
            <a:ext cx="5108571" cy="17799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9ADDB4-976B-408F-877B-69A84366B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438521"/>
            <a:ext cx="5104145" cy="16724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FC796EB-8A49-46A8-AA2A-8C815A163EA4}"/>
              </a:ext>
            </a:extLst>
          </p:cNvPr>
          <p:cNvSpPr/>
          <p:nvPr/>
        </p:nvSpPr>
        <p:spPr>
          <a:xfrm>
            <a:off x="628649" y="5559312"/>
            <a:ext cx="5108571" cy="238125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플레이어 이동</a:t>
            </a:r>
            <a:r>
              <a:rPr lang="en-US" altLang="ko-KR" sz="1200" dirty="0"/>
              <a:t>, </a:t>
            </a:r>
            <a:r>
              <a:rPr lang="ko-KR" altLang="en-US" sz="1200" dirty="0"/>
              <a:t>시야처리</a:t>
            </a:r>
            <a:r>
              <a:rPr lang="en-US" altLang="ko-KR" sz="1200" dirty="0"/>
              <a:t>, </a:t>
            </a:r>
            <a:r>
              <a:rPr lang="ko-KR" altLang="en-US" sz="1200" dirty="0"/>
              <a:t>그에 따른 패킷 처리를 해주는 코드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37D6C0-86D2-4259-879E-C022435F3224}"/>
              </a:ext>
            </a:extLst>
          </p:cNvPr>
          <p:cNvSpPr/>
          <p:nvPr/>
        </p:nvSpPr>
        <p:spPr>
          <a:xfrm>
            <a:off x="628649" y="6122344"/>
            <a:ext cx="5108571" cy="238125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몬스터</a:t>
            </a:r>
            <a:r>
              <a:rPr lang="en-US" altLang="ko-KR" sz="1200" dirty="0"/>
              <a:t>(</a:t>
            </a:r>
            <a:r>
              <a:rPr lang="ko-KR" altLang="en-US" sz="1200" dirty="0"/>
              <a:t>보스 </a:t>
            </a:r>
            <a:r>
              <a:rPr lang="en-US" altLang="ko-KR" sz="1200" dirty="0"/>
              <a:t>+ </a:t>
            </a:r>
            <a:r>
              <a:rPr lang="ko-KR" altLang="en-US" sz="1200" dirty="0"/>
              <a:t>일반</a:t>
            </a:r>
            <a:r>
              <a:rPr lang="en-US" altLang="ko-KR" sz="1200" dirty="0"/>
              <a:t>)</a:t>
            </a:r>
            <a:r>
              <a:rPr lang="ko-KR" altLang="en-US" sz="1200" dirty="0"/>
              <a:t> 이동</a:t>
            </a:r>
            <a:r>
              <a:rPr lang="en-US" altLang="ko-KR" sz="1200" dirty="0"/>
              <a:t>, </a:t>
            </a:r>
            <a:r>
              <a:rPr lang="ko-KR" altLang="en-US" sz="1200" dirty="0"/>
              <a:t>시야처리</a:t>
            </a:r>
            <a:r>
              <a:rPr lang="en-US" altLang="ko-KR" sz="1200" dirty="0"/>
              <a:t>, </a:t>
            </a:r>
            <a:r>
              <a:rPr lang="ko-KR" altLang="en-US" sz="1200" dirty="0"/>
              <a:t>그에 따른 패킷 처리를 해주는 코드</a:t>
            </a:r>
          </a:p>
        </p:txBody>
      </p:sp>
    </p:spTree>
    <p:extLst>
      <p:ext uri="{BB962C8B-B14F-4D97-AF65-F5344CB8AC3E}">
        <p14:creationId xmlns:p14="http://schemas.microsoft.com/office/powerpoint/2010/main" val="202354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IOCP &amp;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멀티 스레드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04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F1D963C-3D62-4F30-935F-B49EFF7A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7" y="4713345"/>
            <a:ext cx="10277475" cy="154305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4322A-06A1-4150-B390-E9D36D325BCC}"/>
              </a:ext>
            </a:extLst>
          </p:cNvPr>
          <p:cNvSpPr txBox="1"/>
          <p:nvPr/>
        </p:nvSpPr>
        <p:spPr>
          <a:xfrm>
            <a:off x="5979460" y="1178523"/>
            <a:ext cx="5561959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많은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동접자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수를 요구하는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MMO RPG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게임 장르 개발을 위한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IOCP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서버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멀티코어를 효율적으로 사용하기 위한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멀티스레드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프로그래밍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네트워킹을 담당하는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worker_threads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이동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시야처리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시야처리에 따른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Enter, Leave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패킷 전송을 담당하는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process_threads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몬스터의 이동에 대한 명령을 처리해주는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timer_thread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0BD57-0BB9-4CFA-B89B-C4AD0ACB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7" y="1126313"/>
            <a:ext cx="5238750" cy="327660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25123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시야 처리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QuadTree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05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395473"/>
            <a:ext cx="5657753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시야처리를 하지 않는다면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동접자가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N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명일때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플레이어 한 명의 상태를 동기화 해주기위해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N * N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의 패킷이 필요하게 되는데 이는 많은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동접자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확보가 중요한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MMO RPG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게임의 특성상 최적화 해야 한다고 생각해서 구현하게 되었습니다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이전 프로젝트에서는 맵 전체를 격자 형태로 나누어 구현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했었는데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이런 방식에서는 유저가 없는 구역에 대해서도 검사를 하고 유저가 없는 구역이 많이 모여 있는 경우 비효율 적이라고 생각했습니다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그래서 유저가 없는 구역에 대해서 큰 덩어리로 떼어내어 검사를 하지 않을 수 있는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QuadTree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알고리즘을 시야처리에 사용하게 되었습니다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QuadTree</a:t>
            </a:r>
            <a:r>
              <a:rPr lang="ko-KR" altLang="en-US" sz="14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는</a:t>
            </a:r>
            <a:r>
              <a:rPr kumimoji="1" lang="ko-KR" altLang="en-US" sz="1400" b="1" spc="-15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하나의 노드에 일정 수 이상의 플레이어가 존재하면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4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개의 자식 노드로 나누고 부모에 있던 플레이어를 자식 노드에 넘겨주는 방식으로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0FAF36-75A3-44B1-929D-44C5AFC3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1" y="1242872"/>
            <a:ext cx="5540348" cy="316776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71FE48-C5E2-46FC-8C6E-E46B1FF7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2" y="4511431"/>
            <a:ext cx="5540348" cy="187144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1B6026-10C8-48BB-8D7B-BC9B739BFB64}"/>
              </a:ext>
            </a:extLst>
          </p:cNvPr>
          <p:cNvSpPr/>
          <p:nvPr/>
        </p:nvSpPr>
        <p:spPr>
          <a:xfrm>
            <a:off x="2580435" y="4739850"/>
            <a:ext cx="1557932" cy="15478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검사해야 하는 구역의 범위가 위와 같을 때 이전의 방식은 </a:t>
            </a:r>
            <a:r>
              <a:rPr lang="ko-KR" altLang="en-US" sz="1100" dirty="0" err="1">
                <a:solidFill>
                  <a:schemeClr val="tx1"/>
                </a:solidFill>
              </a:rPr>
              <a:t>비어있는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49</a:t>
            </a:r>
            <a:r>
              <a:rPr lang="ko-KR" altLang="en-US" sz="1100" dirty="0">
                <a:solidFill>
                  <a:schemeClr val="tx1"/>
                </a:solidFill>
              </a:rPr>
              <a:t>개 구역을 검사해야 하지만 </a:t>
            </a:r>
            <a:r>
              <a:rPr lang="ko-KR" altLang="en-US" sz="1100" dirty="0" err="1">
                <a:solidFill>
                  <a:schemeClr val="tx1"/>
                </a:solidFill>
              </a:rPr>
              <a:t>쿼드트리</a:t>
            </a:r>
            <a:r>
              <a:rPr lang="ko-KR" altLang="en-US" sz="1100" dirty="0">
                <a:solidFill>
                  <a:schemeClr val="tx1"/>
                </a:solidFill>
              </a:rPr>
              <a:t>  방식에서는 하나의 큰 덩어리만 검사하여 효율적입니다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23DD91-68E9-4BF7-A7C1-BF483B0560BC}"/>
              </a:ext>
            </a:extLst>
          </p:cNvPr>
          <p:cNvSpPr/>
          <p:nvPr/>
        </p:nvSpPr>
        <p:spPr>
          <a:xfrm>
            <a:off x="1622532" y="4521554"/>
            <a:ext cx="681398" cy="740728"/>
          </a:xfrm>
          <a:prstGeom prst="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79FE68-3E7A-4E78-ADF1-5DBD908B1DCF}"/>
              </a:ext>
            </a:extLst>
          </p:cNvPr>
          <p:cNvSpPr/>
          <p:nvPr/>
        </p:nvSpPr>
        <p:spPr>
          <a:xfrm>
            <a:off x="5304731" y="4521554"/>
            <a:ext cx="681398" cy="740728"/>
          </a:xfrm>
          <a:prstGeom prst="rect">
            <a:avLst/>
          </a:pr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46A4BD-8632-4379-94EB-1EE918C35F45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03930" y="4891918"/>
            <a:ext cx="276505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0C9AE2B-5A7B-4B56-96E8-EA9F56898FCD}"/>
              </a:ext>
            </a:extLst>
          </p:cNvPr>
          <p:cNvCxnSpPr>
            <a:cxnSpLocks/>
          </p:cNvCxnSpPr>
          <p:nvPr/>
        </p:nvCxnSpPr>
        <p:spPr>
          <a:xfrm flipH="1">
            <a:off x="4173201" y="4891918"/>
            <a:ext cx="1131530" cy="0"/>
          </a:xfrm>
          <a:prstGeom prst="straightConnector1">
            <a:avLst/>
          </a:prstGeom>
          <a:ln w="349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967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시야 처리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(Search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06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B007BA-178E-432C-98A6-C1EBCE320DAD}"/>
              </a:ext>
            </a:extLst>
          </p:cNvPr>
          <p:cNvSpPr txBox="1"/>
          <p:nvPr/>
        </p:nvSpPr>
        <p:spPr>
          <a:xfrm>
            <a:off x="6130834" y="1070943"/>
            <a:ext cx="5657753" cy="562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시야처리를 진행하는 플레이어의 시야범위를 기준으로 포함되는 노드를 색출하여 필요한 노드의 플레이어들만 시야범위에 있는지 판단하여 필요 없는 연산을 줄였습니다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왼쪽의 그림을 보시면 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Root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노드의 오른쪽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노드는 시야범위에 포함되지 않기때문에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시에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Pass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하게 되어 해당 노드들의 플레이어에 대해서는 시야에 대한 검사를 할 필요가 없게 됩니다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시에 시야범위와 노드의 범위 간 겹치는 정도에 따라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가지 상황으로 나누어 그에 따른 최적의 검사를 진행하도록 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시야에 완전 포함되는 노드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시야에 일부 포함되는 노드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시야에 포함되지 않는 노드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79713E-9A5F-42D3-985B-CC714193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44" y="4686978"/>
            <a:ext cx="2400300" cy="154305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53F99-757B-4108-A51F-EF005F63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7" y="4447812"/>
            <a:ext cx="2478498" cy="199781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66811-D11C-4BF1-81CD-601F188CA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56" y="1045231"/>
            <a:ext cx="5353778" cy="311730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D91587-8AA7-47F2-86C7-936D3D2DDCD0}"/>
              </a:ext>
            </a:extLst>
          </p:cNvPr>
          <p:cNvSpPr/>
          <p:nvPr/>
        </p:nvSpPr>
        <p:spPr>
          <a:xfrm>
            <a:off x="716099" y="4221392"/>
            <a:ext cx="2498815" cy="226419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쿼드트리의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Search </a:t>
            </a:r>
            <a:r>
              <a:rPr lang="ko-KR" altLang="en-US" sz="1000" b="1" dirty="0"/>
              <a:t>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4857B-AFBA-4742-B00B-D4B6DA5E5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914" y="4456615"/>
            <a:ext cx="2865119" cy="198900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19A13E-72A5-49B0-9E7F-E2961E689871}"/>
              </a:ext>
            </a:extLst>
          </p:cNvPr>
          <p:cNvSpPr/>
          <p:nvPr/>
        </p:nvSpPr>
        <p:spPr>
          <a:xfrm>
            <a:off x="3207657" y="4221520"/>
            <a:ext cx="2872376" cy="226419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Contain</a:t>
            </a:r>
            <a:r>
              <a:rPr lang="ko-KR" altLang="en-US" sz="1000" b="1" dirty="0"/>
              <a:t>인 경우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463498-2D5B-4D52-A5E4-979AD7D0CA1F}"/>
              </a:ext>
            </a:extLst>
          </p:cNvPr>
          <p:cNvSpPr/>
          <p:nvPr/>
        </p:nvSpPr>
        <p:spPr>
          <a:xfrm>
            <a:off x="723355" y="5657263"/>
            <a:ext cx="2478498" cy="15550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F734EDA-80D1-4BBF-BC14-797CA28B8863}"/>
              </a:ext>
            </a:extLst>
          </p:cNvPr>
          <p:cNvCxnSpPr>
            <a:cxnSpLocks/>
          </p:cNvCxnSpPr>
          <p:nvPr/>
        </p:nvCxnSpPr>
        <p:spPr>
          <a:xfrm flipV="1">
            <a:off x="3214914" y="4307895"/>
            <a:ext cx="442686" cy="13492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720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281419" y="271036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최적화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시야처리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07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B007BA-178E-432C-98A6-C1EBCE320DAD}"/>
              </a:ext>
            </a:extLst>
          </p:cNvPr>
          <p:cNvSpPr txBox="1"/>
          <p:nvPr/>
        </p:nvSpPr>
        <p:spPr>
          <a:xfrm>
            <a:off x="6133769" y="936787"/>
            <a:ext cx="5657753" cy="5635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성능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프로파일러를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통해 가장 큰 부하를 차지하는 알고리즘이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QuadTree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알고리즘이라는 것을 확인했고 그에 따라 플레이어의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Position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값이 바뀌기 전 후에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실행하여 패킷 처리를 하는 방식에서 플레이어에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view_list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라는 변수를 추가하여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Position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바뀌기 전 시야에 있던 플레이어를 저장하여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 호출 빈도를 줄였습니다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View_list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플레이어의 모든 정보를 저장할 필요가 없고 정렬이 필요 없기때문에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unordered_set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사용하여 플레이어의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저장했습니다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View_list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플레이어가 게임에 입장했을 때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search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알고리즘을 사용하여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Setting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해주고 이동 및 시야처리를 담당하는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Processing_thread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이동 전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후의 시야를 비교 후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view_list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삽입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삭제를 진행했고 그에 따라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Enter, Leave, Move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패킷을 상황에 맞게  전송하였습니다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060371-4454-4EF9-924F-6E3DC61A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8" y="1241276"/>
            <a:ext cx="5582213" cy="229095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A3F0D2-7DB3-4F06-B104-0CAEBABC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966" y="977387"/>
            <a:ext cx="2962275" cy="27622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02536AF-6FA1-4AA6-A712-568259186FE0}"/>
              </a:ext>
            </a:extLst>
          </p:cNvPr>
          <p:cNvCxnSpPr>
            <a:stCxn id="8" idx="2"/>
          </p:cNvCxnSpPr>
          <p:nvPr/>
        </p:nvCxnSpPr>
        <p:spPr>
          <a:xfrm flipH="1">
            <a:off x="3021103" y="1253612"/>
            <a:ext cx="1" cy="18073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E305757-8DD3-4C19-BFF9-64C73E462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7" y="3676802"/>
            <a:ext cx="5657753" cy="286395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528087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데드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레커닝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08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178523"/>
            <a:ext cx="5657753" cy="426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모델과의 거리차를 통한 패킷 전송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움직이는 플레이어의 위치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벡터 등이 동일한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모델을 플레이어마다 생성하여 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모델과 실제모델의 좌표차이가  일정크기 이상 커졌을 때 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정보를 실제모델과 일치하게 갱신해 주고 실제모델의 정보를 서버에 보내주어 서버에서 계산하는 해당 플레이어의 위치와 방향벡터를 업데이트해 주었습니다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모델은 실제 모델의 방향을 따라 직진 하는 형태로 이동하기 때문에 실제모델이 회전 했을 때 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데드레커닝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모델과 좌표차이가 발생하게 됩니다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일직선으로 이동하여 패킷을 오랫동안 보내지 않으면 서버와의 좌표차이로 인해 동기화에 문제가 생길 수 있기 때문에 정확성을 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초마다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Move Packet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전송하여 서버와 클라이언트간 좌표를 동기화 해주었습니다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5DC77-E782-4582-994F-2F1B2051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7" y="1070944"/>
            <a:ext cx="2627289" cy="18268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A6ED39-75CC-4618-A1E6-23F3BA1C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6" y="4451517"/>
            <a:ext cx="5872127" cy="185233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097625-0C88-4472-A20D-4F7575A7AC57}"/>
              </a:ext>
            </a:extLst>
          </p:cNvPr>
          <p:cNvSpPr/>
          <p:nvPr/>
        </p:nvSpPr>
        <p:spPr>
          <a:xfrm>
            <a:off x="467086" y="5377684"/>
            <a:ext cx="3755289" cy="5666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3750F50-07B9-408E-A48F-EFC192CA739E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4222375" y="5661015"/>
            <a:ext cx="128733" cy="9454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DD45B-EF9E-479C-8264-E4BCC4820D6E}"/>
              </a:ext>
            </a:extLst>
          </p:cNvPr>
          <p:cNvSpPr/>
          <p:nvPr/>
        </p:nvSpPr>
        <p:spPr>
          <a:xfrm>
            <a:off x="4351108" y="5207263"/>
            <a:ext cx="1800165" cy="1096588"/>
          </a:xfrm>
          <a:prstGeom prst="rect">
            <a:avLst/>
          </a:prstGeom>
          <a:solidFill>
            <a:srgbClr val="F5C693"/>
          </a:solidFill>
          <a:ln>
            <a:solidFill>
              <a:srgbClr val="F6C3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실제모델과 </a:t>
            </a:r>
            <a:r>
              <a:rPr lang="ko-KR" altLang="en-US" sz="1000" dirty="0" err="1">
                <a:solidFill>
                  <a:schemeClr val="tx1"/>
                </a:solidFill>
              </a:rPr>
              <a:t>데드레커닝</a:t>
            </a:r>
            <a:r>
              <a:rPr lang="ko-KR" altLang="en-US" sz="1000" dirty="0">
                <a:solidFill>
                  <a:schemeClr val="tx1"/>
                </a:solidFill>
              </a:rPr>
              <a:t> 모델의 위치가 멀어졌을 때 패킷을 전송 후 </a:t>
            </a:r>
            <a:r>
              <a:rPr lang="ko-KR" altLang="en-US" sz="1000" dirty="0" err="1">
                <a:solidFill>
                  <a:schemeClr val="tx1"/>
                </a:solidFill>
              </a:rPr>
              <a:t>데드레커닝모델의</a:t>
            </a:r>
            <a:r>
              <a:rPr lang="ko-KR" altLang="en-US" sz="1000" dirty="0">
                <a:solidFill>
                  <a:schemeClr val="tx1"/>
                </a:solidFill>
              </a:rPr>
              <a:t> 데이터를 실제모델의 데이터로 갱신해준다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BB2F353-0BD3-44E5-972F-33AA13B88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22" y="1055419"/>
            <a:ext cx="3186752" cy="182682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0B13E5-52D2-4868-9D32-850D2D0E1446}"/>
              </a:ext>
            </a:extLst>
          </p:cNvPr>
          <p:cNvSpPr/>
          <p:nvPr/>
        </p:nvSpPr>
        <p:spPr>
          <a:xfrm>
            <a:off x="3242516" y="1668485"/>
            <a:ext cx="2513238" cy="25039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AD35E1-761D-40CC-BFE8-E30A0D03F5B8}"/>
              </a:ext>
            </a:extLst>
          </p:cNvPr>
          <p:cNvSpPr/>
          <p:nvPr/>
        </p:nvSpPr>
        <p:spPr>
          <a:xfrm>
            <a:off x="3211854" y="2506651"/>
            <a:ext cx="2918980" cy="25039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748C51D-8D86-4FEB-BF14-D84AA549DE17}"/>
              </a:ext>
            </a:extLst>
          </p:cNvPr>
          <p:cNvCxnSpPr>
            <a:cxnSpLocks/>
          </p:cNvCxnSpPr>
          <p:nvPr/>
        </p:nvCxnSpPr>
        <p:spPr>
          <a:xfrm>
            <a:off x="3592141" y="1918879"/>
            <a:ext cx="0" cy="148707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30BE8F-9D0B-45BD-86E7-E451551A88F7}"/>
              </a:ext>
            </a:extLst>
          </p:cNvPr>
          <p:cNvCxnSpPr>
            <a:cxnSpLocks/>
          </p:cNvCxnSpPr>
          <p:nvPr/>
        </p:nvCxnSpPr>
        <p:spPr>
          <a:xfrm>
            <a:off x="3708682" y="2757045"/>
            <a:ext cx="0" cy="64890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8A5A366-C822-4093-B864-59EC51CCF78A}"/>
              </a:ext>
            </a:extLst>
          </p:cNvPr>
          <p:cNvSpPr/>
          <p:nvPr/>
        </p:nvSpPr>
        <p:spPr>
          <a:xfrm>
            <a:off x="3174295" y="3405949"/>
            <a:ext cx="2976977" cy="8926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서버로 </a:t>
            </a:r>
            <a:r>
              <a:rPr lang="ko-KR" altLang="en-US" sz="1000" dirty="0" err="1">
                <a:solidFill>
                  <a:schemeClr val="tx1"/>
                </a:solidFill>
              </a:rPr>
              <a:t>부터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Move </a:t>
            </a:r>
            <a:r>
              <a:rPr lang="ko-KR" altLang="en-US" sz="1000" dirty="0">
                <a:solidFill>
                  <a:schemeClr val="tx1"/>
                </a:solidFill>
              </a:rPr>
              <a:t>패킷을 받을 때 방향벡터와 속도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위치를 갱신해 주고 다음 </a:t>
            </a:r>
            <a:r>
              <a:rPr lang="en-US" altLang="ko-KR" sz="1000" dirty="0">
                <a:solidFill>
                  <a:schemeClr val="tx1"/>
                </a:solidFill>
              </a:rPr>
              <a:t>Move </a:t>
            </a:r>
            <a:r>
              <a:rPr lang="ko-KR" altLang="en-US" sz="1000" dirty="0">
                <a:solidFill>
                  <a:schemeClr val="tx1"/>
                </a:solidFill>
              </a:rPr>
              <a:t>패킷이 오기전까지 해당 데이터로 </a:t>
            </a:r>
            <a:r>
              <a:rPr lang="ko-KR" altLang="en-US" sz="1000" dirty="0" err="1">
                <a:solidFill>
                  <a:schemeClr val="tx1"/>
                </a:solidFill>
              </a:rPr>
              <a:t>데드레커닝을</a:t>
            </a:r>
            <a:r>
              <a:rPr lang="ko-KR" altLang="en-US" sz="1000" dirty="0">
                <a:solidFill>
                  <a:schemeClr val="tx1"/>
                </a:solidFill>
              </a:rPr>
              <a:t> 진행 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FE24E53-8460-4FBF-A73B-BB13137A0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78" y="3203667"/>
            <a:ext cx="1184234" cy="109489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3D30072-F849-4A13-9921-FE7CCF8C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2" y="2950706"/>
            <a:ext cx="2814610" cy="20311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F3A31B-721A-46A5-BB0B-3D41E6DE5B72}"/>
              </a:ext>
            </a:extLst>
          </p:cNvPr>
          <p:cNvSpPr/>
          <p:nvPr/>
        </p:nvSpPr>
        <p:spPr>
          <a:xfrm>
            <a:off x="1490650" y="3203667"/>
            <a:ext cx="1607161" cy="1094899"/>
          </a:xfrm>
          <a:prstGeom prst="rect">
            <a:avLst/>
          </a:prstGeom>
          <a:solidFill>
            <a:srgbClr val="FEE1D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Player Object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ko-KR" altLang="en-US" sz="1000" dirty="0" err="1">
                <a:solidFill>
                  <a:schemeClr val="tx1"/>
                </a:solidFill>
              </a:rPr>
              <a:t>데드레커닝</a:t>
            </a:r>
            <a:r>
              <a:rPr lang="ko-KR" altLang="en-US" sz="1000" dirty="0">
                <a:solidFill>
                  <a:schemeClr val="tx1"/>
                </a:solidFill>
              </a:rPr>
              <a:t> 모델을 멤버변수로 가지고 있으며 </a:t>
            </a:r>
            <a:r>
              <a:rPr lang="ko-KR" altLang="en-US" sz="1000" dirty="0" err="1">
                <a:solidFill>
                  <a:schemeClr val="tx1"/>
                </a:solidFill>
              </a:rPr>
              <a:t>데드레커닝</a:t>
            </a:r>
            <a:r>
              <a:rPr lang="ko-KR" altLang="en-US" sz="1000" dirty="0">
                <a:solidFill>
                  <a:schemeClr val="tx1"/>
                </a:solidFill>
              </a:rPr>
              <a:t> 모델은 이동에 필요한 변수만을 가지고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11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데드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레커닝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09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C6B14C-586F-497C-8AF3-0A22C86CAE7B}"/>
              </a:ext>
            </a:extLst>
          </p:cNvPr>
          <p:cNvSpPr txBox="1"/>
          <p:nvPr/>
        </p:nvSpPr>
        <p:spPr>
          <a:xfrm>
            <a:off x="6061167" y="1178523"/>
            <a:ext cx="5657753" cy="361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Cubic Spline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보간 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클라이언트와 서버에서 각각 좌표에 대한 연산을 해주고 있기 때문에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보간을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하지 않는다면 좌표 값이 틀어지는 경우가 생기기 때문에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보간을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클라이언트에서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Move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패킷에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system_clock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::now()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추가하여 전송해 주었고  클라이언트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로 전송되는 과정 동안의 시간을 계산하여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RTT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도출해내서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보간을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진행했습니다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RTT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1/3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나누고 현재 플레이어의 방향벡터와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회전값을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이용해 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RTT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만큼의 좌표이동을 예측 후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보간을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진행했습니다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DAE41C-12FF-4570-A431-0BB7596C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40" y="1178524"/>
            <a:ext cx="4944051" cy="273738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89F1D1-83EC-4C54-A518-5359CD72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40" y="4302204"/>
            <a:ext cx="4944051" cy="213394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F3F352-B68C-44A6-A7E5-C0206C1F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11" y="5944345"/>
            <a:ext cx="5326304" cy="49179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3" name="설명선: 왼쪽 화살표 12">
            <a:extLst>
              <a:ext uri="{FF2B5EF4-FFF2-40B4-BE49-F238E27FC236}">
                <a16:creationId xmlns:a16="http://schemas.microsoft.com/office/drawing/2014/main" id="{F4BFEC44-D68A-4F42-A3B1-80965A044C30}"/>
              </a:ext>
            </a:extLst>
          </p:cNvPr>
          <p:cNvSpPr/>
          <p:nvPr/>
        </p:nvSpPr>
        <p:spPr>
          <a:xfrm>
            <a:off x="5858630" y="4912261"/>
            <a:ext cx="1178664" cy="914400"/>
          </a:xfrm>
          <a:prstGeom prst="lef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/>
                </a:solidFill>
              </a:rPr>
              <a:t>서버</a:t>
            </a:r>
            <a:endParaRPr lang="en-US" altLang="ko-KR" sz="1600" b="1" dirty="0">
              <a:solidFill>
                <a:schemeClr val="bg2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2"/>
                </a:solidFill>
              </a:rPr>
              <a:t>-&gt;</a:t>
            </a:r>
          </a:p>
          <a:p>
            <a:pPr algn="ctr"/>
            <a:r>
              <a:rPr lang="ko-KR" altLang="en-US" sz="1600" b="1" dirty="0" err="1">
                <a:solidFill>
                  <a:schemeClr val="bg2"/>
                </a:solidFill>
              </a:rPr>
              <a:t>클라</a:t>
            </a:r>
            <a:endParaRPr lang="ko-KR" altLang="en-US" sz="1600" b="1" dirty="0">
              <a:solidFill>
                <a:schemeClr val="bg2"/>
              </a:solidFill>
            </a:endParaRPr>
          </a:p>
        </p:txBody>
      </p:sp>
      <p:sp>
        <p:nvSpPr>
          <p:cNvPr id="14" name="설명선: 아래쪽 화살표 13">
            <a:extLst>
              <a:ext uri="{FF2B5EF4-FFF2-40B4-BE49-F238E27FC236}">
                <a16:creationId xmlns:a16="http://schemas.microsoft.com/office/drawing/2014/main" id="{8D035C73-80F5-4692-9642-7C0B277BC324}"/>
              </a:ext>
            </a:extLst>
          </p:cNvPr>
          <p:cNvSpPr/>
          <p:nvPr/>
        </p:nvSpPr>
        <p:spPr>
          <a:xfrm>
            <a:off x="8559763" y="4794578"/>
            <a:ext cx="914400" cy="113381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446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/>
              <a:t>클라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-&gt;</a:t>
            </a:r>
          </a:p>
          <a:p>
            <a:pPr algn="ctr"/>
            <a:r>
              <a:rPr lang="ko-KR" altLang="en-US" sz="1600" b="1" dirty="0"/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482258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몬스터 이동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10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660C986-8A8A-4F63-8E28-FECCC86B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43" y="1226068"/>
            <a:ext cx="5788177" cy="140519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318F55-E407-4125-9478-D47144E5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42" y="2682066"/>
            <a:ext cx="5788177" cy="193312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98F4A6-DA3B-493F-BAB6-FB5113E25C03}"/>
              </a:ext>
            </a:extLst>
          </p:cNvPr>
          <p:cNvSpPr txBox="1"/>
          <p:nvPr/>
        </p:nvSpPr>
        <p:spPr>
          <a:xfrm>
            <a:off x="6106219" y="1091164"/>
            <a:ext cx="5657753" cy="489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Move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패킷을 처리하면서 해당 플레이어 주위에 있는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Sleep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상태의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Monster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대해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WakeUp_Monster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호출한다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WakeUp_Monster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에서는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atomic_compare_exchange_strong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사용한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CAS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 구현을 통해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WAIT FREE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유지하는 알고리즘을 채택하여 사용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Add Timer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에서는 우선순위 큐에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Event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Push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해주고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Timer_thread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PostQueuedCompletionStatus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함수를 사용해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Worker_Thread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깨워준다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Worker_thread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에서는 실제 움직임에 대한 연산을 해주지 않고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Processing_thread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연산을 해주기위한 명령을 전달해주는 역할을 한다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F137CD-28CB-4C34-AB3F-98E088FA0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43" y="4665995"/>
            <a:ext cx="5788176" cy="124777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0496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2619355" y="3187945"/>
            <a:ext cx="312457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en-US" sz="3200" b="1" dirty="0">
                <a:latin typeface="Arial Black"/>
              </a:rPr>
              <a:t>2D MMO RPG</a:t>
            </a:r>
            <a:endParaRPr lang="ko-KR" altLang="en-US" sz="3200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>
            <a:cxnSpLocks/>
          </p:cNvCxnSpPr>
          <p:nvPr/>
        </p:nvCxnSpPr>
        <p:spPr>
          <a:xfrm>
            <a:off x="730917" y="3929161"/>
            <a:ext cx="10688878" cy="669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2133601" y="3290986"/>
            <a:ext cx="378691" cy="378691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1864297" y="4533471"/>
            <a:ext cx="199890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게임 소개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&amp;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요약</a:t>
            </a:r>
            <a:endParaRPr lang="ko-KR" sz="1600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279D56-8A10-46C1-9644-2B1FA64DD259}"/>
              </a:ext>
            </a:extLst>
          </p:cNvPr>
          <p:cNvSpPr/>
          <p:nvPr/>
        </p:nvSpPr>
        <p:spPr>
          <a:xfrm>
            <a:off x="6539543" y="4533471"/>
            <a:ext cx="199890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Channel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구조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 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1756489" y="4774372"/>
            <a:ext cx="24780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5CBD78-5AA2-4464-8731-A3C9142EEC74}"/>
              </a:ext>
            </a:extLst>
          </p:cNvPr>
          <p:cNvCxnSpPr>
            <a:cxnSpLocks/>
          </p:cNvCxnSpPr>
          <p:nvPr/>
        </p:nvCxnSpPr>
        <p:spPr>
          <a:xfrm flipH="1">
            <a:off x="3707564" y="4783552"/>
            <a:ext cx="31127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563968-BBF4-41AE-908B-E6189DBF7C6F}"/>
              </a:ext>
            </a:extLst>
          </p:cNvPr>
          <p:cNvCxnSpPr>
            <a:cxnSpLocks/>
          </p:cNvCxnSpPr>
          <p:nvPr/>
        </p:nvCxnSpPr>
        <p:spPr>
          <a:xfrm flipH="1">
            <a:off x="6431735" y="4783552"/>
            <a:ext cx="31045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45162-FF2A-F735-3400-206B90669630}"/>
              </a:ext>
            </a:extLst>
          </p:cNvPr>
          <p:cNvSpPr/>
          <p:nvPr/>
        </p:nvSpPr>
        <p:spPr>
          <a:xfrm>
            <a:off x="3971011" y="4533471"/>
            <a:ext cx="2460724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필드입장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ea typeface="맑은 고딕"/>
              </a:rPr>
              <a:t>&amp; Item Load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C3E6B0-C393-B152-FF02-FED78E1D60E1}"/>
              </a:ext>
            </a:extLst>
          </p:cNvPr>
          <p:cNvCxnSpPr>
            <a:cxnSpLocks/>
          </p:cNvCxnSpPr>
          <p:nvPr/>
        </p:nvCxnSpPr>
        <p:spPr>
          <a:xfrm flipH="1">
            <a:off x="8301888" y="4783552"/>
            <a:ext cx="31045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2F0136-5D65-C666-F4C3-24ED9255B73F}"/>
              </a:ext>
            </a:extLst>
          </p:cNvPr>
          <p:cNvSpPr/>
          <p:nvPr/>
        </p:nvSpPr>
        <p:spPr>
          <a:xfrm>
            <a:off x="8227997" y="4533471"/>
            <a:ext cx="1998906" cy="4140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  <a:ea typeface="맑은 고딕"/>
              </a:rPr>
              <a:t>리펙토링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C6BC74-9A46-BFD2-BD67-863764DB5968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9873241" y="4771409"/>
            <a:ext cx="544756" cy="1214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732145-EF5D-491C-E213-478F6A41789E}"/>
              </a:ext>
            </a:extLst>
          </p:cNvPr>
          <p:cNvSpPr txBox="1"/>
          <p:nvPr/>
        </p:nvSpPr>
        <p:spPr>
          <a:xfrm>
            <a:off x="1419723" y="2266076"/>
            <a:ext cx="654076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en-US" sz="4800" b="1" dirty="0">
                <a:latin typeface="Arial Black"/>
              </a:rPr>
              <a:t>Com2us Internship</a:t>
            </a:r>
            <a:endParaRPr lang="ko-KR" altLang="en-US" dirty="0"/>
          </a:p>
        </p:txBody>
      </p:sp>
      <p:cxnSp>
        <p:nvCxnSpPr>
          <p:cNvPr id="18" name="직선 연결선[R] 18">
            <a:extLst>
              <a:ext uri="{FF2B5EF4-FFF2-40B4-BE49-F238E27FC236}">
                <a16:creationId xmlns:a16="http://schemas.microsoft.com/office/drawing/2014/main" id="{8C29AFF7-63F1-88B0-9CD3-26CF6E031639}"/>
              </a:ext>
            </a:extLst>
          </p:cNvPr>
          <p:cNvCxnSpPr/>
          <p:nvPr/>
        </p:nvCxnSpPr>
        <p:spPr>
          <a:xfrm>
            <a:off x="751561" y="1994731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BB4DF228-43A4-DE94-7B0A-B2D0D5CA5B3A}"/>
              </a:ext>
            </a:extLst>
          </p:cNvPr>
          <p:cNvSpPr/>
          <p:nvPr/>
        </p:nvSpPr>
        <p:spPr>
          <a:xfrm>
            <a:off x="749473" y="2420616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0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1421811" y="2410164"/>
            <a:ext cx="4545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Game Server</a:t>
            </a:r>
            <a:endParaRPr kumimoji="1" lang="ko-Kore-KR" altLang="en-US" sz="4800" b="1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AC8BA7C-285D-1748-89C1-D5556B4C1B53}"/>
              </a:ext>
            </a:extLst>
          </p:cNvPr>
          <p:cNvCxnSpPr/>
          <p:nvPr/>
        </p:nvCxnSpPr>
        <p:spPr>
          <a:xfrm>
            <a:off x="753649" y="2138819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/>
          <p:nvPr/>
        </p:nvCxnSpPr>
        <p:spPr>
          <a:xfrm>
            <a:off x="753649" y="3429000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564704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3135145" y="4482444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 소개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84F8B-893C-4C90-B12A-B1E36EDCAB05}"/>
              </a:ext>
            </a:extLst>
          </p:cNvPr>
          <p:cNvSpPr/>
          <p:nvPr/>
        </p:nvSpPr>
        <p:spPr>
          <a:xfrm>
            <a:off x="6904532" y="4482442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개발내용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1756490" y="4774372"/>
            <a:ext cx="148296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563968-BBF4-41AE-908B-E6189DBF7C6F}"/>
              </a:ext>
            </a:extLst>
          </p:cNvPr>
          <p:cNvCxnSpPr>
            <a:cxnSpLocks/>
          </p:cNvCxnSpPr>
          <p:nvPr/>
        </p:nvCxnSpPr>
        <p:spPr>
          <a:xfrm flipH="1">
            <a:off x="5061585" y="4774372"/>
            <a:ext cx="207450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DF9F4F-B6E7-4755-B1A5-25046211A8B2}"/>
              </a:ext>
            </a:extLst>
          </p:cNvPr>
          <p:cNvCxnSpPr>
            <a:cxnSpLocks/>
          </p:cNvCxnSpPr>
          <p:nvPr/>
        </p:nvCxnSpPr>
        <p:spPr>
          <a:xfrm flipH="1">
            <a:off x="8606672" y="4774372"/>
            <a:ext cx="1651032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5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IOCP(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게임서버 프로그래밍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1180709" y="1083144"/>
            <a:ext cx="5141639" cy="447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2D RPG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SFML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C++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Visual Studio 2019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MSSQL Management Studio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인원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개발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개발기간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2020.10 ~ 2020.12</a:t>
            </a:r>
          </a:p>
          <a:p>
            <a:pPr>
              <a:lnSpc>
                <a:spcPct val="120000"/>
              </a:lnSpc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5FADB-FF09-4358-B365-6A397CEA5F14}"/>
              </a:ext>
            </a:extLst>
          </p:cNvPr>
          <p:cNvSpPr txBox="1"/>
          <p:nvPr/>
        </p:nvSpPr>
        <p:spPr>
          <a:xfrm>
            <a:off x="1180708" y="4875234"/>
            <a:ext cx="5141639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담당 업무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SFML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사용한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2D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IOCP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사용한 멀티플레이게임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연동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STRESS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TEST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진행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시야처리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(Sector)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134FF-16B6-4BE0-B3DB-2F9F486B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54" y="1384026"/>
            <a:ext cx="4140375" cy="437178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C6603C-8760-42B8-ABC9-4350205B5190}"/>
              </a:ext>
            </a:extLst>
          </p:cNvPr>
          <p:cNvSpPr txBox="1"/>
          <p:nvPr/>
        </p:nvSpPr>
        <p:spPr>
          <a:xfrm>
            <a:off x="5783554" y="6008943"/>
            <a:ext cx="5141639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Youtube</a:t>
            </a:r>
            <a:r>
              <a:rPr kumimoji="1"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en-US" altLang="ko-KR" sz="12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hlinkClick r:id="rId3"/>
              </a:rPr>
              <a:t>https://youtu.be/gSPpXXZsoVs</a:t>
            </a:r>
            <a:endParaRPr kumimoji="1" lang="en-US" altLang="ko-KR" sz="1200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224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시야 처리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(Sector)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02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203023"/>
            <a:ext cx="5657753" cy="490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전체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맵을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격자형태로 미리 나눠 놓고 움직임에 따라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Sector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를 바꿔주며 진행했고 너무 많은 섹터를 검사하지 않기 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Sector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하나의 크기는 시야범위의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1.5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배로 설정하여 최대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4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개의 섹터를 검색하도록 하였습니다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검색 범위에 포함된 섹터의 모든 객체에 대해 거리를 계산하고 시야내에 있다면 패킷을 주고 받는 형태로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삽입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/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삭제 연산을 줄이기위해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Move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패킷을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받았을때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 이전에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속해있던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섹터와    이동한 좌표가 속한 섹터를 비교하여 섹터 변화가 있는 경우에만 섹터를 옮겨주었습니다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>
              <a:lnSpc>
                <a:spcPct val="150000"/>
              </a:lnSpc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Sector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에서는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가 중복되어서는 안되고 순서가 필요 없으며 접속하는 유저가 많아질 수록 삽입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/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삭제와 검색이 늘어나는데 섹터내의 객체에 대한 검색이 많이 늘어난다고 생각해서 검색 속도가 빠른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unordered_set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을 사용하였습니다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F6FA1-1C76-4D96-BD79-4AF434DE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21" y="1203023"/>
            <a:ext cx="2145153" cy="214515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4869A-1514-4233-B0FF-370C0530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718" y="1201105"/>
            <a:ext cx="2147071" cy="214707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1C7D6-8389-4709-9A19-39A1EED8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419" y="4691649"/>
            <a:ext cx="3956869" cy="22811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13DE467-6A68-4D21-BF2E-BB7904BBD6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389854" y="4919760"/>
            <a:ext cx="0" cy="216000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8B58A8F-D9FD-45ED-997A-6F485E8F8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21" y="3581940"/>
            <a:ext cx="5505515" cy="236240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83060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DataBase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4" y="1376472"/>
            <a:ext cx="5657753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Microsoft SQL Server Management Studio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를 사용해 데이터를 관리 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게임 플레이에 필요한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와 이름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레벨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위치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HP, EXP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를 데이터 베이스에 저장했으며 네트워크 소요 시간을 줄이기 위해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Store Procedure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를 사용하여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저장시에 해당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ID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가 이미 저장되어 있다면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Update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그렇지 않다면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Insert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를 하기 위해 조건을 추가하여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Upsert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구문을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AE5FE-FA43-4E3C-A82E-C4AC6D32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19" y="1203024"/>
            <a:ext cx="2886478" cy="145705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AF682C-E5C7-43D8-940A-C6D451C2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19" y="2682627"/>
            <a:ext cx="2403890" cy="165305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132C28-D030-4E71-B53C-6F509FB7F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748" y="2682626"/>
            <a:ext cx="2028825" cy="162877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637B42-163E-4FA1-B19E-FBD2FFBBC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703" y="4327251"/>
            <a:ext cx="8832580" cy="206532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530057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Stress Test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04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6130835" y="1479789"/>
            <a:ext cx="4814806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작업환경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AMD Ryzen 7 3700X 8-Core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LAN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플레이어마다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1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초에 한번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Move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패킷 송수신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서버 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lvl="2">
              <a:lnSpc>
                <a:spcPct val="150000"/>
              </a:lnSpc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8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개의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패킷처리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(worker)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Threads, 1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개의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Timer Thread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022FD-1F4A-43DA-8875-A7910A2E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57" y="1568327"/>
            <a:ext cx="2568378" cy="194096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26865E9-5976-4DBD-BA4B-D5F30586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830" y="1568327"/>
            <a:ext cx="2403330" cy="194005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E08C3B-B376-4340-A361-E546E3FB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57" y="4091218"/>
            <a:ext cx="2573525" cy="205240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DCEE8A-BC3C-48EA-A7CB-3FC2801AD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830" y="4091215"/>
            <a:ext cx="4111330" cy="205240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829841-5BD9-4736-B070-B47BF166B659}"/>
              </a:ext>
            </a:extLst>
          </p:cNvPr>
          <p:cNvSpPr/>
          <p:nvPr/>
        </p:nvSpPr>
        <p:spPr>
          <a:xfrm>
            <a:off x="1112011" y="1203023"/>
            <a:ext cx="1898469" cy="2945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734994-1649-4F22-BF6A-A92A48370C96}"/>
              </a:ext>
            </a:extLst>
          </p:cNvPr>
          <p:cNvSpPr/>
          <p:nvPr/>
        </p:nvSpPr>
        <p:spPr>
          <a:xfrm>
            <a:off x="3701260" y="1203023"/>
            <a:ext cx="1898469" cy="2945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909CF3-8B01-47B1-990B-01D51C01EE95}"/>
              </a:ext>
            </a:extLst>
          </p:cNvPr>
          <p:cNvSpPr/>
          <p:nvPr/>
        </p:nvSpPr>
        <p:spPr>
          <a:xfrm>
            <a:off x="1112011" y="3728484"/>
            <a:ext cx="1898469" cy="2945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7Thread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60C90-154C-457A-8C4F-454E020057C0}"/>
              </a:ext>
            </a:extLst>
          </p:cNvPr>
          <p:cNvSpPr txBox="1"/>
          <p:nvPr/>
        </p:nvSpPr>
        <p:spPr>
          <a:xfrm>
            <a:off x="7658408" y="4091215"/>
            <a:ext cx="4111331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테스트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Timer Thread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와 테스트 프로젝트의 스레드 개수는 고정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서버의 스레드 개수가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7/8/9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 일 때의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동접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평균을 계산하여 최대치인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9Thread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채택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89989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1421811" y="2410164"/>
            <a:ext cx="9316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Network Game Programing</a:t>
            </a:r>
            <a:endParaRPr kumimoji="1" lang="ko-Kore-KR" altLang="en-US" sz="4800" b="1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AC8BA7C-285D-1748-89C1-D5556B4C1B53}"/>
              </a:ext>
            </a:extLst>
          </p:cNvPr>
          <p:cNvCxnSpPr/>
          <p:nvPr/>
        </p:nvCxnSpPr>
        <p:spPr>
          <a:xfrm>
            <a:off x="753649" y="2138819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6F1D704-DB2D-184F-A33E-7C78C3AFE628}"/>
              </a:ext>
            </a:extLst>
          </p:cNvPr>
          <p:cNvCxnSpPr/>
          <p:nvPr/>
        </p:nvCxnSpPr>
        <p:spPr>
          <a:xfrm>
            <a:off x="753649" y="3429000"/>
            <a:ext cx="106847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564704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88E5FD-FB56-4F7F-B281-0716C18050FC}"/>
              </a:ext>
            </a:extLst>
          </p:cNvPr>
          <p:cNvSpPr/>
          <p:nvPr/>
        </p:nvSpPr>
        <p:spPr>
          <a:xfrm>
            <a:off x="2485308" y="4482444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게임 소개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279D56-8A10-46C1-9644-2B1FA64DD259}"/>
              </a:ext>
            </a:extLst>
          </p:cNvPr>
          <p:cNvSpPr/>
          <p:nvPr/>
        </p:nvSpPr>
        <p:spPr>
          <a:xfrm>
            <a:off x="5012810" y="4489724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 및 협업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BF84F8B-893C-4C90-B12A-B1E36EDCAB05}"/>
              </a:ext>
            </a:extLst>
          </p:cNvPr>
          <p:cNvSpPr/>
          <p:nvPr/>
        </p:nvSpPr>
        <p:spPr>
          <a:xfrm>
            <a:off x="7547106" y="4482442"/>
            <a:ext cx="199890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개발내용</a:t>
            </a:r>
            <a:endParaRPr lang="ko-KR" alt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50633-4627-4B6E-AC45-F6B1C54FAE3A}"/>
              </a:ext>
            </a:extLst>
          </p:cNvPr>
          <p:cNvSpPr/>
          <p:nvPr/>
        </p:nvSpPr>
        <p:spPr>
          <a:xfrm>
            <a:off x="10417997" y="4592016"/>
            <a:ext cx="1025572" cy="358786"/>
          </a:xfrm>
          <a:prstGeom prst="rect">
            <a:avLst/>
          </a:prstGeom>
          <a:solidFill>
            <a:srgbClr val="FDC345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END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8BA4F9-A7C0-45B9-9A09-5C44D9450C8E}"/>
              </a:ext>
            </a:extLst>
          </p:cNvPr>
          <p:cNvSpPr/>
          <p:nvPr/>
        </p:nvSpPr>
        <p:spPr>
          <a:xfrm>
            <a:off x="730917" y="4592016"/>
            <a:ext cx="1025572" cy="3587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START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2C3718E-8BE7-400E-A8FC-FFF56E498550}"/>
              </a:ext>
            </a:extLst>
          </p:cNvPr>
          <p:cNvCxnSpPr>
            <a:cxnSpLocks/>
          </p:cNvCxnSpPr>
          <p:nvPr/>
        </p:nvCxnSpPr>
        <p:spPr>
          <a:xfrm flipH="1">
            <a:off x="1756489" y="4774372"/>
            <a:ext cx="967857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E5CBD78-5AA2-4464-8731-A3C9142EEC74}"/>
              </a:ext>
            </a:extLst>
          </p:cNvPr>
          <p:cNvCxnSpPr>
            <a:cxnSpLocks/>
          </p:cNvCxnSpPr>
          <p:nvPr/>
        </p:nvCxnSpPr>
        <p:spPr>
          <a:xfrm flipH="1">
            <a:off x="4191314" y="4774372"/>
            <a:ext cx="99028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5563968-BBF4-41AE-908B-E6189DBF7C6F}"/>
              </a:ext>
            </a:extLst>
          </p:cNvPr>
          <p:cNvCxnSpPr>
            <a:cxnSpLocks/>
          </p:cNvCxnSpPr>
          <p:nvPr/>
        </p:nvCxnSpPr>
        <p:spPr>
          <a:xfrm flipH="1">
            <a:off x="6866965" y="4774372"/>
            <a:ext cx="983625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5DF9F4F-B6E7-4755-B1A5-25046211A8B2}"/>
              </a:ext>
            </a:extLst>
          </p:cNvPr>
          <p:cNvCxnSpPr>
            <a:cxnSpLocks/>
          </p:cNvCxnSpPr>
          <p:nvPr/>
        </p:nvCxnSpPr>
        <p:spPr>
          <a:xfrm flipH="1">
            <a:off x="9235360" y="4774372"/>
            <a:ext cx="1022343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1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7" y="261874"/>
            <a:ext cx="9922721" cy="60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게임 소개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Multi Play </a:t>
            </a:r>
            <a:r>
              <a:rPr kumimoji="1" lang="en-US" altLang="ko-KR" sz="20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Issac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게임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프로그래밍</a:t>
            </a:r>
            <a:r>
              <a:rPr kumimoji="1" lang="en-US" altLang="ko-KR" sz="20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KR" altLang="en-US" sz="20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552269" y="1083144"/>
            <a:ext cx="5141639" cy="395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인용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2D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아이작</a:t>
            </a: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 GL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Visual Studio 2019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Hub</a:t>
            </a: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인원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개발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개발기간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2020.10 ~ 2020.12</a:t>
            </a:r>
          </a:p>
          <a:p>
            <a:pPr>
              <a:lnSpc>
                <a:spcPct val="120000"/>
              </a:lnSpc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ko-Kore-KR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5FADB-FF09-4358-B365-6A397CEA5F14}"/>
              </a:ext>
            </a:extLst>
          </p:cNvPr>
          <p:cNvSpPr txBox="1"/>
          <p:nvPr/>
        </p:nvSpPr>
        <p:spPr>
          <a:xfrm>
            <a:off x="553923" y="4868018"/>
            <a:ext cx="5141639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담당 업무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Open GL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사용한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2D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클라이언트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서버 구현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52789-A549-4B9D-936F-5A8F0D0A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423" y="1745602"/>
            <a:ext cx="4627763" cy="364863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12233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1746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 및 협업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C5323794-A305-4FD8-916C-33A2F772E9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14" y="1963618"/>
            <a:ext cx="3155622" cy="331352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584A9A-EEB3-42A9-9264-BA292938A022}"/>
              </a:ext>
            </a:extLst>
          </p:cNvPr>
          <p:cNvSpPr txBox="1"/>
          <p:nvPr/>
        </p:nvSpPr>
        <p:spPr>
          <a:xfrm>
            <a:off x="1180708" y="5434428"/>
            <a:ext cx="10167731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개발 전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High/Low Level Design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을 통해 게임의 전체적인 구성에 대해 팀원과 의견을 공유 하며 전체적인 게임의 흐름과 패킷 구조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함수구현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분업 관련 내용을 기획하였고 기획에 따라 개발을 진행했습니다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 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클라이언트 수정 및 동기화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,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서버 프레임워크 제작을 담당했습니다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F5463E-3871-41CD-94B6-5C4777B8E4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48299" y="4141891"/>
            <a:ext cx="2305050" cy="112395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E6000A-2BFC-43CF-815E-80C83934D7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48299" y="1963618"/>
            <a:ext cx="2893120" cy="198120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A2442D-CE9C-4D66-9FBA-A380E0ABC3DC}"/>
              </a:ext>
            </a:extLst>
          </p:cNvPr>
          <p:cNvSpPr/>
          <p:nvPr/>
        </p:nvSpPr>
        <p:spPr>
          <a:xfrm>
            <a:off x="3369676" y="960837"/>
            <a:ext cx="2243579" cy="320511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High Level Design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3A573B-91F0-4D9A-BD2F-F0F86BE2C7DD}"/>
              </a:ext>
            </a:extLst>
          </p:cNvPr>
          <p:cNvSpPr/>
          <p:nvPr/>
        </p:nvSpPr>
        <p:spPr>
          <a:xfrm>
            <a:off x="5190635" y="1625168"/>
            <a:ext cx="2243579" cy="320511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Lobby Network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1864734-D9C9-4580-A0CA-CC1D19D7B8E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32" y="1963618"/>
            <a:ext cx="3339065" cy="331352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B10D3C-08CD-41B8-B432-59A0DC2CC805}"/>
              </a:ext>
            </a:extLst>
          </p:cNvPr>
          <p:cNvSpPr/>
          <p:nvPr/>
        </p:nvSpPr>
        <p:spPr>
          <a:xfrm>
            <a:off x="1488276" y="1625168"/>
            <a:ext cx="2243579" cy="320511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LogIn</a:t>
            </a:r>
            <a:r>
              <a:rPr lang="en-US" altLang="ko-KR" dirty="0"/>
              <a:t> Network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DC86B49-D8D4-4654-9F28-28A7B3161E6F}"/>
              </a:ext>
            </a:extLst>
          </p:cNvPr>
          <p:cNvSpPr/>
          <p:nvPr/>
        </p:nvSpPr>
        <p:spPr>
          <a:xfrm>
            <a:off x="8973069" y="960837"/>
            <a:ext cx="2243579" cy="320511"/>
          </a:xfrm>
          <a:prstGeom prst="rect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Low Level Design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026567B-785A-4E5C-9D09-989488FB084B}"/>
              </a:ext>
            </a:extLst>
          </p:cNvPr>
          <p:cNvCxnSpPr>
            <a:cxnSpLocks/>
            <a:stCxn id="2" idx="2"/>
            <a:endCxn id="36" idx="0"/>
          </p:cNvCxnSpPr>
          <p:nvPr/>
        </p:nvCxnSpPr>
        <p:spPr>
          <a:xfrm flipH="1">
            <a:off x="2610066" y="1281348"/>
            <a:ext cx="1881400" cy="3438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A8C2F7-ABA6-4C44-A0C0-A9E5200E0308}"/>
              </a:ext>
            </a:extLst>
          </p:cNvPr>
          <p:cNvCxnSpPr>
            <a:cxnSpLocks/>
            <a:stCxn id="2" idx="2"/>
            <a:endCxn id="29" idx="0"/>
          </p:cNvCxnSpPr>
          <p:nvPr/>
        </p:nvCxnSpPr>
        <p:spPr>
          <a:xfrm>
            <a:off x="4491466" y="1281348"/>
            <a:ext cx="1820959" cy="3438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112A63F-6B40-4148-8B35-38959BB161B9}"/>
              </a:ext>
            </a:extLst>
          </p:cNvPr>
          <p:cNvCxnSpPr>
            <a:cxnSpLocks/>
            <a:stCxn id="37" idx="2"/>
            <a:endCxn id="23" idx="0"/>
          </p:cNvCxnSpPr>
          <p:nvPr/>
        </p:nvCxnSpPr>
        <p:spPr>
          <a:xfrm>
            <a:off x="10094859" y="1281348"/>
            <a:ext cx="0" cy="68227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B6FAD7FB-8888-4FC8-A432-6A72F4E73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847" y="2142667"/>
            <a:ext cx="1304749" cy="22862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878DDA0-91E7-46B4-A8E6-B0EA514C5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272" y="2142667"/>
            <a:ext cx="1141964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49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1746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 내용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02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5584A9A-EEB3-42A9-9264-BA292938A022}"/>
              </a:ext>
            </a:extLst>
          </p:cNvPr>
          <p:cNvSpPr txBox="1"/>
          <p:nvPr/>
        </p:nvSpPr>
        <p:spPr>
          <a:xfrm>
            <a:off x="6096000" y="1474467"/>
            <a:ext cx="5445419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TCP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통신의 특성상 지정한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크기보다 작은 데이터가 버퍼에 복사 될 수 있고 그에 따라 보낸 데이터의 크기 전부를 받기 까지 대기 시간이 생기므로 이를 방지하기 위해 패킷에 해당 데이터의 사이즈를 넣어서 보내주고 받은 데이터의 크기만큼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recv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할 때까지 </a:t>
            </a:r>
            <a:r>
              <a:rPr kumimoji="1" lang="en-US" altLang="ko-KR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recv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함수를 호출하여 대기 시간을 줄이는 방식으로 패킷 수신을 구현했습니다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Malgun Gothic" panose="020B0503020000020004" pitchFamily="34" charset="-127"/>
              <a:ea typeface="나눔스퀘어라운드 ExtraBold" panose="020B0600000101010101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패킷에 어떤 역할을 하는 패킷인지를 </a:t>
            </a:r>
            <a:r>
              <a:rPr kumimoji="1" lang="ko-KR" altLang="en-US" sz="1400" b="1" spc="-150" dirty="0" err="1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저장하고있는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type </a:t>
            </a: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변수를 추가하여 상황에 맞는 연산을 진행합니다</a:t>
            </a:r>
            <a:r>
              <a:rPr kumimoji="1" lang="en-US" altLang="ko-KR" sz="1400" b="1" spc="-150" dirty="0">
                <a:solidFill>
                  <a:schemeClr val="tx1">
                    <a:alpha val="80000"/>
                  </a:schemeClr>
                </a:solidFill>
                <a:latin typeface="Malgun Gothic" panose="020B0503020000020004" pitchFamily="34" charset="-127"/>
                <a:ea typeface="나눔스퀘어라운드 ExtraBold" panose="020B0600000101010101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F866C3-465F-4D35-AF78-DE4414F1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08" y="1487450"/>
            <a:ext cx="4221846" cy="291109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D2B8987-C24F-4805-A96C-CE36FEE656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86260" y="4398542"/>
            <a:ext cx="2216294" cy="108067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EAFC52-90F8-4ACB-A622-D0FB873BD9C9}"/>
              </a:ext>
            </a:extLst>
          </p:cNvPr>
          <p:cNvSpPr/>
          <p:nvPr/>
        </p:nvSpPr>
        <p:spPr>
          <a:xfrm>
            <a:off x="3523389" y="4770833"/>
            <a:ext cx="771018" cy="122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91497E-8BA5-4846-8645-29F3767C0F3A}"/>
              </a:ext>
            </a:extLst>
          </p:cNvPr>
          <p:cNvGrpSpPr/>
          <p:nvPr/>
        </p:nvGrpSpPr>
        <p:grpSpPr>
          <a:xfrm>
            <a:off x="6441206" y="4769280"/>
            <a:ext cx="3164373" cy="529271"/>
            <a:chOff x="6197202" y="3849502"/>
            <a:chExt cx="3164373" cy="5292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80510D-4080-4D2D-B44E-6097ED708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202" y="3849502"/>
              <a:ext cx="3164373" cy="28516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CF3AA5B-FC59-41D2-AABD-F20F1F2D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202" y="4134664"/>
              <a:ext cx="3164373" cy="244109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E45F43-19C0-43BA-B984-D3E83C1132F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908898" y="1714595"/>
            <a:ext cx="504742" cy="30562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407DBC-3AC4-49BA-99D0-31A6B4A78A22}"/>
              </a:ext>
            </a:extLst>
          </p:cNvPr>
          <p:cNvSpPr/>
          <p:nvPr/>
        </p:nvSpPr>
        <p:spPr>
          <a:xfrm>
            <a:off x="3523389" y="4911802"/>
            <a:ext cx="771018" cy="12211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8500597-BD3A-4AAD-B576-D5B2FB69B8EC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908898" y="5033916"/>
            <a:ext cx="2454195" cy="55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34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게임 소개 </a:t>
            </a:r>
            <a:r>
              <a:rPr lang="en-US" altLang="ko-KR" sz="2000" b="1" kern="0" dirty="0">
                <a:ea typeface="맑은 고딕"/>
              </a:rPr>
              <a:t>– 2D MMO RPG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01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552269" y="1083144"/>
            <a:ext cx="5141639" cy="47204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장르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2D MMO RPG 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kumimoji="1"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환경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C#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ASP.NET Core(6.0)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Rider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MYSQL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Nats</a:t>
            </a:r>
            <a:r>
              <a:rPr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MQ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b="1" spc="-150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SuperSocket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Git Hub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20000"/>
              </a:lnSpc>
            </a:pP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en-US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기간</a:t>
            </a:r>
            <a:endParaRPr kumimoji="1" lang="en-US" altLang="ko-KR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spc="-150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2022.08.30~ 2021.09.16</a:t>
            </a:r>
            <a:endParaRPr lang="en-US" altLang="en-US" sz="1400" b="1" spc="-150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20000"/>
              </a:lnSpc>
            </a:pPr>
            <a:endParaRPr lang="en-US" altLang="en-US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ko-Kore-KR" altLang="en-US" sz="1400" b="1" spc="-150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5FADB-FF09-4358-B365-6A397CEA5F14}"/>
              </a:ext>
            </a:extLst>
          </p:cNvPr>
          <p:cNvSpPr txBox="1"/>
          <p:nvPr/>
        </p:nvSpPr>
        <p:spPr>
          <a:xfrm>
            <a:off x="5693908" y="1096252"/>
            <a:ext cx="5141639" cy="1359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담당 업무</a:t>
            </a: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GameServer와</a:t>
            </a:r>
            <a:r>
              <a:rPr kumimoji="1" lang="en-US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타 </a:t>
            </a:r>
            <a:r>
              <a:rPr kumimoji="1" lang="en-US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서버</a:t>
            </a:r>
            <a:r>
              <a:rPr kumimoji="1" lang="en-US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en-US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간의</a:t>
            </a:r>
            <a:r>
              <a:rPr kumimoji="1" lang="en-US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en-US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연결</a:t>
            </a:r>
            <a:endParaRPr lang="ko-KR" altLang="en-US" sz="1400" b="1" dirty="0" err="1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Client와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kumimoji="1"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Gateway</a:t>
            </a:r>
            <a:r>
              <a:rPr kumimoji="1"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Server 간의 소켓 연결</a:t>
            </a:r>
            <a:endParaRPr kumimoji="1"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채널  구조  구현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필드 입장, 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Item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로드  컨텐츠  구현</a:t>
            </a:r>
            <a:endParaRPr lang="ko-KR" altLang="en-US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C4340AC-5C0D-9716-11DF-EF9F755E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388" y="2688746"/>
            <a:ext cx="5368886" cy="286679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19802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58708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096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latin typeface="나눔스퀘어라운드 ExtraBold" panose="020B0600000101010101" pitchFamily="50" charset="-127"/>
                <a:ea typeface="나눔스퀘어라운드 ExtraBold"/>
              </a:rPr>
              <a:t>요약</a:t>
            </a:r>
            <a:endParaRPr lang="ko-KR" altLang="en-US" sz="2000" b="1" kern="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02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BBB32F-32FF-4B28-9378-C06EB4A0EC68}"/>
              </a:ext>
            </a:extLst>
          </p:cNvPr>
          <p:cNvSpPr txBox="1"/>
          <p:nvPr/>
        </p:nvSpPr>
        <p:spPr>
          <a:xfrm>
            <a:off x="855231" y="4925330"/>
            <a:ext cx="4953243" cy="15410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sz="1600" b="1" u="sng" dirty="0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필드 입장 / </a:t>
            </a:r>
            <a:r>
              <a:rPr lang="ko-KR" sz="1600" b="1" u="sng" dirty="0" err="1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Item</a:t>
            </a:r>
            <a:r>
              <a:rPr lang="ko-KR" sz="1600" b="1" u="sng" dirty="0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</a:t>
            </a:r>
            <a:r>
              <a:rPr lang="ko-KR" sz="1600" b="1" u="sng" dirty="0" err="1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Load</a:t>
            </a:r>
            <a:r>
              <a:rPr lang="ko-KR" sz="1600" b="1" u="sng" dirty="0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구현</a:t>
            </a:r>
            <a:endParaRPr lang="ko-KR" sz="1600" dirty="0">
              <a:solidFill>
                <a:schemeClr val="accent2">
                  <a:lumMod val="75000"/>
                  <a:alpha val="80000"/>
                </a:schemeClr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컨텐츠 구현을 위한 작업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맑은 고딕"/>
              <a:ea typeface="나눔스퀘어라운드 ExtraBold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Game</a:t>
            </a:r>
            <a:r>
              <a:rPr kumimoji="1" lang="ko-KR" altLang="en-US" sz="1200" b="1" dirty="0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 </a:t>
            </a:r>
            <a:r>
              <a:rPr kumimoji="1" lang="ko-KR" altLang="en-US" sz="1200" b="1" dirty="0" err="1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Server와</a:t>
            </a:r>
            <a:r>
              <a:rPr kumimoji="1" lang="ko-KR" altLang="en-US" sz="1200" b="1" dirty="0">
                <a:solidFill>
                  <a:schemeClr val="tx1">
                    <a:alpha val="80000"/>
                  </a:schemeClr>
                </a:solidFill>
                <a:ea typeface="나눔스퀘어라운드 ExtraBold"/>
              </a:rPr>
              <a:t> 타 서버들 간의 통신이 가능하도록 연결</a:t>
            </a:r>
            <a:endParaRPr lang="en-US" altLang="ko-KR" sz="1200" dirty="0">
              <a:solidFill>
                <a:schemeClr val="tx1">
                  <a:alpha val="8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Client와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Gateway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Server간의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 소켓 통신 연결</a:t>
            </a:r>
            <a:endParaRPr lang="en-US" altLang="ko-KR" sz="1200" b="1" dirty="0">
              <a:solidFill>
                <a:schemeClr val="tx1">
                  <a:alpha val="80000"/>
                </a:schemeClr>
              </a:solidFill>
              <a:latin typeface="맑은 고딕"/>
              <a:ea typeface="나눔스퀘어라운드 Extra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필드입장 </a:t>
            </a:r>
            <a:r>
              <a:rPr kumimoji="1" lang="en-US" altLang="ko-KR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/ Item Load </a:t>
            </a:r>
            <a:r>
              <a:rPr kumimoji="1" lang="ko-KR" altLang="en-US" sz="12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구현</a:t>
            </a:r>
            <a:endParaRPr kumimoji="1" lang="en-US" altLang="ko-KR" sz="1200" b="1" dirty="0">
              <a:solidFill>
                <a:schemeClr val="tx1">
                  <a:alpha val="80000"/>
                </a:schemeClr>
              </a:solidFill>
              <a:ea typeface="나눔스퀘어라운드 Extra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A3A77E-7F1B-2418-E32B-B2F034B69591}"/>
              </a:ext>
            </a:extLst>
          </p:cNvPr>
          <p:cNvGrpSpPr/>
          <p:nvPr/>
        </p:nvGrpSpPr>
        <p:grpSpPr>
          <a:xfrm>
            <a:off x="729968" y="1201920"/>
            <a:ext cx="5206196" cy="3952159"/>
            <a:chOff x="-1414993" y="3690321"/>
            <a:chExt cx="5160128" cy="30096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E64B4E-AAA1-915C-DA7F-3E2B7316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64278" y="3690321"/>
              <a:ext cx="4909413" cy="273303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35CE368-CD6B-89B3-E47C-90D4B60016C1}"/>
                </a:ext>
              </a:extLst>
            </p:cNvPr>
            <p:cNvSpPr/>
            <p:nvPr/>
          </p:nvSpPr>
          <p:spPr>
            <a:xfrm rot="19026199">
              <a:off x="701461" y="4052332"/>
              <a:ext cx="1067461" cy="2647642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B263E5-0DF7-BAD8-76A2-5D18AD771A02}"/>
                </a:ext>
              </a:extLst>
            </p:cNvPr>
            <p:cNvSpPr/>
            <p:nvPr/>
          </p:nvSpPr>
          <p:spPr>
            <a:xfrm rot="15960000">
              <a:off x="-1097709" y="4848944"/>
              <a:ext cx="1342882" cy="1977450"/>
            </a:xfrm>
            <a:prstGeom prst="ellipse">
              <a:avLst/>
            </a:prstGeom>
            <a:solidFill>
              <a:schemeClr val="accent6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" name="그림 16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F800B89-D6EC-C4E5-D951-947FAF394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413" y="1201756"/>
            <a:ext cx="5396428" cy="376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3EBDE-30F4-4A83-7983-3368584928B2}"/>
              </a:ext>
            </a:extLst>
          </p:cNvPr>
          <p:cNvSpPr txBox="1"/>
          <p:nvPr/>
        </p:nvSpPr>
        <p:spPr>
          <a:xfrm>
            <a:off x="6143328" y="4974470"/>
            <a:ext cx="5647960" cy="14000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u="sng" dirty="0" err="1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Channel</a:t>
            </a:r>
            <a:r>
              <a:rPr lang="ko-KR" altLang="en-US" sz="1600" b="1" u="sng" dirty="0">
                <a:solidFill>
                  <a:schemeClr val="accent2">
                    <a:lumMod val="75000"/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  &amp;</a:t>
            </a:r>
            <a:r>
              <a:rPr lang="ko-KR" altLang="en-US" sz="1600" b="1" u="sng" dirty="0">
                <a:solidFill>
                  <a:schemeClr val="accent2">
                    <a:lumMod val="75000"/>
                    <a:alpha val="80000"/>
                  </a:schemeClr>
                </a:solidFill>
                <a:latin typeface="맑은 고딕"/>
                <a:ea typeface="나눔스퀘어라운드 ExtraBold"/>
              </a:rPr>
              <a:t> </a:t>
            </a:r>
            <a:r>
              <a:rPr lang="ko-KR" altLang="en-US" sz="1600" b="1" u="sng" dirty="0" err="1">
                <a:solidFill>
                  <a:schemeClr val="accent2">
                    <a:lumMod val="75000"/>
                    <a:alpha val="80000"/>
                  </a:schemeClr>
                </a:solidFill>
                <a:latin typeface="맑은 고딕"/>
                <a:ea typeface="나눔스퀘어라운드 ExtraBold"/>
              </a:rPr>
              <a:t>리펙토링</a:t>
            </a:r>
            <a:endParaRPr lang="ko-KR" altLang="en-US" sz="1400" b="1" dirty="0" err="1">
              <a:solidFill>
                <a:schemeClr val="accent2">
                  <a:lumMod val="75000"/>
                  <a:alpha val="80000"/>
                </a:schemeClr>
              </a:solidFill>
              <a:latin typeface="맑은 고딕"/>
              <a:ea typeface="나눔스퀘어라운드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400" b="1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기존에 없던 </a:t>
            </a:r>
            <a:r>
              <a:rPr lang="ko-KR" altLang="ko-KR" sz="1400" b="1" dirty="0" err="1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Channel</a:t>
            </a:r>
            <a:r>
              <a:rPr lang="ko-KR" altLang="ko-KR" sz="1400" b="1" dirty="0">
                <a:solidFill>
                  <a:schemeClr val="tx1">
                    <a:alpha val="80000"/>
                  </a:schemeClr>
                </a:solidFill>
                <a:latin typeface="Malgun Gothic"/>
                <a:ea typeface="Malgun Gothic"/>
              </a:rPr>
              <a:t> 구조 구현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latin typeface="맑은 고딕"/>
              <a:ea typeface="나눔스퀘어라운드 Extra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기존 코드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맑은 고딕"/>
                <a:ea typeface="나눔스퀘어라운드 ExtraBold"/>
              </a:rPr>
              <a:t>리펙토링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latin typeface="맑은 고딕"/>
              <a:ea typeface="나눔스퀘어라운드 ExtraBold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ore-KR" altLang="en-US" sz="1400" b="1" dirty="0">
              <a:solidFill>
                <a:srgbClr val="000000">
                  <a:alpha val="80000"/>
                </a:srgb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5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필드 입장 &amp; </a:t>
            </a:r>
            <a:r>
              <a:rPr lang="ko-KR" altLang="en-US" sz="2000" b="1" kern="0" dirty="0" err="1">
                <a:ea typeface="맑은 고딕"/>
              </a:rPr>
              <a:t>Item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ko-KR" altLang="en-US" sz="2000" b="1" kern="0" dirty="0" err="1">
                <a:ea typeface="맑은 고딕"/>
              </a:rPr>
              <a:t>Load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2">
            <a:extLst>
              <a:ext uri="{FF2B5EF4-FFF2-40B4-BE49-F238E27FC236}">
                <a16:creationId xmlns:a16="http://schemas.microsoft.com/office/drawing/2014/main" id="{5646E92B-1539-9FC7-D792-676D5C78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16" y="1217985"/>
            <a:ext cx="8003753" cy="5193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B5728-5D7D-CC0F-F2B6-959BED688BAE}"/>
              </a:ext>
            </a:extLst>
          </p:cNvPr>
          <p:cNvSpPr txBox="1"/>
          <p:nvPr/>
        </p:nvSpPr>
        <p:spPr>
          <a:xfrm>
            <a:off x="7581389" y="2812691"/>
            <a:ext cx="4271463" cy="1030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필드입장(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Enter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Field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)와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Item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Load의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패킷 흐름이  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유사 하기  때문에 </a:t>
            </a:r>
            <a:r>
              <a:rPr lang="ko-KR" altLang="en-US" sz="1400" b="1" dirty="0" err="1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EnterField</a:t>
            </a: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 시퀀스 다이어그램만</a:t>
            </a:r>
            <a:endParaRPr lang="en-US" altLang="ko-KR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alpha val="80000"/>
                  </a:schemeClr>
                </a:solidFill>
                <a:latin typeface="나눔스퀘어라운드 ExtraBold" panose="020B0600000101010101" pitchFamily="50" charset="-127"/>
                <a:ea typeface="나눔스퀘어라운드 ExtraBold"/>
              </a:rPr>
              <a:t>작성하고 세부 적인 내용은 추가 설명</a:t>
            </a:r>
            <a:endParaRPr lang="ko-KR" altLang="en-US" sz="1400" b="1" dirty="0">
              <a:solidFill>
                <a:schemeClr val="tx1">
                  <a:alpha val="8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54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필드 입장 &amp; </a:t>
            </a:r>
            <a:r>
              <a:rPr lang="ko-KR" altLang="en-US" sz="2000" b="1" kern="0" dirty="0" err="1">
                <a:ea typeface="맑은 고딕"/>
              </a:rPr>
              <a:t>Item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ko-KR" altLang="en-US" sz="2000" b="1" kern="0" dirty="0" err="1">
                <a:ea typeface="맑은 고딕"/>
              </a:rPr>
              <a:t>Load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705027" y="4088811"/>
            <a:ext cx="5308886" cy="2743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Gateway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– </a:t>
            </a:r>
            <a:r>
              <a:rPr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RequestEnterField</a:t>
            </a:r>
            <a:r>
              <a:rPr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Method</a:t>
            </a:r>
            <a:endParaRPr lang="ko-KR" altLang="en-US" sz="16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상태와 필드 입장 상태에 대한 검증을 통해 에러 처리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Auto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Increment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 되어있는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AccountI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로그인 검증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최초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EnterField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시에 변경되는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Channel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Server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ID를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가지고 필드 입장 상태 검증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</a:t>
            </a:r>
            <a:r>
              <a:rPr kumimoji="1"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kumimoji="1"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RequestEnterField</a:t>
            </a:r>
            <a:endParaRPr lang="en-US" altLang="ko-KR" sz="1600" b="1" dirty="0" err="1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,Sans-Serif" panose="05000000000000000000" pitchFamily="2" charset="2"/>
              <a:buChar char="ü"/>
            </a:pP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GameServer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 의 </a:t>
            </a:r>
            <a:r>
              <a:rPr lang="ko-KR" altLang="en-US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Channel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 구조에 해당 캐릭터가 존재하는지 여부를 통한 검증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1" dirty="0">
              <a:solidFill>
                <a:srgbClr val="000000">
                  <a:alpha val="8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C71A3D98-A9BB-AAB1-BA05-982CF7DE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39" y="1057296"/>
            <a:ext cx="5240356" cy="299907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A810B0D-D3BD-5DE1-9F2E-E80C4952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465" y="1060947"/>
            <a:ext cx="4800600" cy="287643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FF5E195-8085-23E4-F9E4-25CAFA7EA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48" y="4059027"/>
            <a:ext cx="4800600" cy="231457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34360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9147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kern="0" dirty="0">
                <a:ea typeface="맑은 고딕"/>
              </a:rPr>
              <a:t>필드 입장 &amp; </a:t>
            </a:r>
            <a:r>
              <a:rPr lang="ko-KR" altLang="en-US" sz="2000" b="1" kern="0" dirty="0" err="1">
                <a:ea typeface="맑은 고딕"/>
              </a:rPr>
              <a:t>Item</a:t>
            </a:r>
            <a:r>
              <a:rPr lang="ko-KR" altLang="en-US" sz="2000" b="1" kern="0" dirty="0">
                <a:ea typeface="맑은 고딕"/>
              </a:rPr>
              <a:t> </a:t>
            </a:r>
            <a:r>
              <a:rPr lang="ko-KR" altLang="en-US" sz="2000" b="1" kern="0" dirty="0" err="1">
                <a:ea typeface="맑은 고딕"/>
              </a:rPr>
              <a:t>Load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30AF7DE-195C-461E-B7AC-BED2CCF19431}"/>
              </a:ext>
            </a:extLst>
          </p:cNvPr>
          <p:cNvGrpSpPr/>
          <p:nvPr/>
        </p:nvGrpSpPr>
        <p:grpSpPr>
          <a:xfrm>
            <a:off x="258708" y="233265"/>
            <a:ext cx="593889" cy="593888"/>
            <a:chOff x="0" y="0"/>
            <a:chExt cx="1428752" cy="14287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B080F98-2530-4068-9535-49874E342242}"/>
                </a:ext>
              </a:extLst>
            </p:cNvPr>
            <p:cNvGrpSpPr/>
            <p:nvPr/>
          </p:nvGrpSpPr>
          <p:grpSpPr>
            <a:xfrm>
              <a:off x="0" y="0"/>
              <a:ext cx="1428750" cy="1428750"/>
              <a:chOff x="0" y="0"/>
              <a:chExt cx="3450210" cy="345021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052E70A-C734-4F7A-997F-F5225D9AB9AA}"/>
                  </a:ext>
                </a:extLst>
              </p:cNvPr>
              <p:cNvSpPr/>
              <p:nvPr/>
            </p:nvSpPr>
            <p:spPr>
              <a:xfrm>
                <a:off x="0" y="0"/>
                <a:ext cx="3450210" cy="3450210"/>
              </a:xfrm>
              <a:prstGeom prst="rect">
                <a:avLst/>
              </a:prstGeom>
              <a:solidFill>
                <a:srgbClr val="FDC345"/>
              </a:solidFill>
              <a:ln>
                <a:noFill/>
              </a:ln>
              <a:effectLst>
                <a:outerShdw blurRad="266700" dist="12700" dir="5400000" sx="96000" sy="96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6800" rtlCol="0" anchor="t"/>
              <a:lstStyle/>
              <a:p>
                <a:pPr algn="ctr">
                  <a:defRPr/>
                </a:pPr>
                <a:r>
                  <a:rPr lang="en-US" altLang="ko-KR" sz="1600" b="1" dirty="0">
                    <a:solidFill>
                      <a:prstClr val="white"/>
                    </a:solidFill>
                  </a:rPr>
                  <a:t>03</a:t>
                </a:r>
                <a:endParaRPr lang="ko-KR" altLang="en-US" sz="32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12369AB6-8C4B-40C0-9015-B1DB5491FB9C}"/>
                  </a:ext>
                </a:extLst>
              </p:cNvPr>
              <p:cNvSpPr/>
              <p:nvPr/>
            </p:nvSpPr>
            <p:spPr>
              <a:xfrm>
                <a:off x="0" y="2139882"/>
                <a:ext cx="3450210" cy="13103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800" dirty="0">
                    <a:solidFill>
                      <a:prstClr val="white">
                        <a:lumMod val="75000"/>
                      </a:prstClr>
                    </a:solidFill>
                  </a:rPr>
                  <a:t>page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396235-2FB9-4D7C-9178-033EEB6E618C}"/>
                </a:ext>
              </a:extLst>
            </p:cNvPr>
            <p:cNvSpPr/>
            <p:nvPr/>
          </p:nvSpPr>
          <p:spPr>
            <a:xfrm>
              <a:off x="1247022" y="2"/>
              <a:ext cx="181730" cy="181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38100" dist="127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solidFill>
                    <a:prstClr val="white"/>
                  </a:solidFill>
                </a:rPr>
                <a:t>X</a:t>
              </a:r>
              <a:endParaRPr lang="ko-KR" altLang="en-US" sz="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317661B-1CB9-4770-AF0D-1044FF1D29A7}"/>
              </a:ext>
            </a:extLst>
          </p:cNvPr>
          <p:cNvSpPr txBox="1"/>
          <p:nvPr/>
        </p:nvSpPr>
        <p:spPr>
          <a:xfrm>
            <a:off x="705027" y="4088811"/>
            <a:ext cx="5308886" cy="2743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 - </a:t>
            </a:r>
            <a:r>
              <a:rPr lang="en-US" altLang="ko-KR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GameCharacterLoad</a:t>
            </a:r>
            <a:endParaRPr lang="ko-KR" altLang="en-US" sz="16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EnterField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요청에서는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Character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정보와  </a:t>
            </a:r>
            <a:r>
              <a:rPr lang="en-US" altLang="ko-KR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CharacterLook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정보를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DB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Select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한 뒤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 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패킷에 담아 전송한다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Game</a:t>
            </a:r>
            <a:r>
              <a:rPr kumimoji="1" lang="ko-KR" altLang="en-US" sz="16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- </a:t>
            </a:r>
            <a:r>
              <a:rPr kumimoji="1" lang="en-US" altLang="ko-KR" sz="16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ResponseLoadCharacterInfo</a:t>
            </a:r>
            <a:endParaRPr lang="en-US" altLang="ko-KR" sz="16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,Sans-Serif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DB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 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Server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로 부터 받은 패킷에 문제가 없다면 </a:t>
            </a:r>
            <a:r>
              <a:rPr lang="en-US" altLang="ko-KR" sz="1200" b="1" dirty="0" err="1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ObjectManager</a:t>
            </a: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에 캐릭터를 추가한다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,Sans-Serif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이미 추가 되어 있는 캐릭터인지 검사 한 후 결과에 맞는 패킷을 전송한다</a:t>
            </a:r>
            <a:r>
              <a:rPr lang="en-US" altLang="ko-KR" sz="1200" b="1" dirty="0">
                <a:solidFill>
                  <a:schemeClr val="tx1">
                    <a:alpha val="8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lt"/>
              </a:rPr>
              <a:t>.</a:t>
            </a:r>
            <a:endParaRPr lang="ko-KR" altLang="en-US" sz="1200" b="1" dirty="0">
              <a:solidFill>
                <a:schemeClr val="tx1">
                  <a:alpha val="8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1" dirty="0">
              <a:solidFill>
                <a:srgbClr val="000000">
                  <a:alpha val="80000"/>
                </a:srgb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0A4987-D878-4ECF-96D9-13B91959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7" y="1092931"/>
            <a:ext cx="5867808" cy="283859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F84DE-A2CD-7425-C824-6CDC3B61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6" y="1176499"/>
            <a:ext cx="4028533" cy="27622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077174-10CB-DC22-5F98-89FDC5929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986" y="4135915"/>
            <a:ext cx="4965955" cy="214200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34915835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3931</TotalTime>
  <Words>3671</Words>
  <Application>Microsoft Office PowerPoint</Application>
  <PresentationFormat>와이드스크린</PresentationFormat>
  <Paragraphs>628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-apple-system</vt:lpstr>
      <vt:lpstr>Wingdings,Sans-Serif</vt:lpstr>
      <vt:lpstr>나눔</vt:lpstr>
      <vt:lpstr>나눔스퀘어라운드 Bold</vt:lpstr>
      <vt:lpstr>나눔스퀘어라운드 ExtraBold</vt:lpstr>
      <vt:lpstr>맑은 고딕</vt:lpstr>
      <vt:lpstr>맑은 고딕</vt:lpstr>
      <vt:lpstr>Arial</vt:lpstr>
      <vt:lpstr>Arial Black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용석</cp:lastModifiedBy>
  <cp:revision>415</cp:revision>
  <dcterms:created xsi:type="dcterms:W3CDTF">2021-07-20T03:00:32Z</dcterms:created>
  <dcterms:modified xsi:type="dcterms:W3CDTF">2022-09-29T18:32:22Z</dcterms:modified>
</cp:coreProperties>
</file>